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86" r:id="rId2"/>
    <p:sldMasterId id="2147483703" r:id="rId3"/>
    <p:sldMasterId id="2147483721" r:id="rId4"/>
    <p:sldMasterId id="2147483753" r:id="rId5"/>
  </p:sldMasterIdLst>
  <p:notesMasterIdLst>
    <p:notesMasterId r:id="rId38"/>
  </p:notesMasterIdLst>
  <p:sldIdLst>
    <p:sldId id="256" r:id="rId6"/>
    <p:sldId id="261" r:id="rId7"/>
    <p:sldId id="260" r:id="rId8"/>
    <p:sldId id="346" r:id="rId9"/>
    <p:sldId id="347" r:id="rId10"/>
    <p:sldId id="348" r:id="rId11"/>
    <p:sldId id="301" r:id="rId12"/>
    <p:sldId id="349" r:id="rId13"/>
    <p:sldId id="350" r:id="rId14"/>
    <p:sldId id="351" r:id="rId15"/>
    <p:sldId id="303" r:id="rId16"/>
    <p:sldId id="304" r:id="rId17"/>
    <p:sldId id="318" r:id="rId18"/>
    <p:sldId id="325" r:id="rId19"/>
    <p:sldId id="322" r:id="rId20"/>
    <p:sldId id="319" r:id="rId21"/>
    <p:sldId id="320" r:id="rId22"/>
    <p:sldId id="302" r:id="rId23"/>
    <p:sldId id="323" r:id="rId24"/>
    <p:sldId id="335" r:id="rId25"/>
    <p:sldId id="332" r:id="rId26"/>
    <p:sldId id="337" r:id="rId27"/>
    <p:sldId id="336" r:id="rId28"/>
    <p:sldId id="340" r:id="rId29"/>
    <p:sldId id="330" r:id="rId30"/>
    <p:sldId id="331" r:id="rId31"/>
    <p:sldId id="338" r:id="rId32"/>
    <p:sldId id="341" r:id="rId33"/>
    <p:sldId id="345" r:id="rId34"/>
    <p:sldId id="342" r:id="rId35"/>
    <p:sldId id="333" r:id="rId36"/>
    <p:sldId id="34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 Minerva" initials="MM" lastIdx="1" clrIdx="0">
    <p:extLst>
      <p:ext uri="{19B8F6BF-5375-455C-9EA6-DF929625EA0E}">
        <p15:presenceInfo xmlns:p15="http://schemas.microsoft.com/office/powerpoint/2012/main" userId="4af1190e2b3b46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95D1"/>
    <a:srgbClr val="212121"/>
    <a:srgbClr val="D2E4F4"/>
    <a:srgbClr val="8CBAE2"/>
    <a:srgbClr val="F2C811"/>
    <a:srgbClr val="FF5757"/>
    <a:srgbClr val="E2F0D9"/>
    <a:srgbClr val="FFF2CC"/>
    <a:srgbClr val="BFBFBF"/>
    <a:srgbClr val="4D9C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09" autoAdjust="0"/>
    <p:restoredTop sz="82780" autoAdjust="0"/>
  </p:normalViewPr>
  <p:slideViewPr>
    <p:cSldViewPr snapToGrid="0">
      <p:cViewPr varScale="1">
        <p:scale>
          <a:sx n="108" d="100"/>
          <a:sy n="108" d="100"/>
        </p:scale>
        <p:origin x="52" y="7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cardo Cappello" userId="97d54fbffe06a6e0" providerId="LiveId" clId="{8DC4A5F6-61D7-4CC4-B4DE-34E4EDEA29A6}"/>
    <pc:docChg chg="undo redo custSel addSld delSld modSld sldOrd">
      <pc:chgData name="Riccardo Cappello" userId="97d54fbffe06a6e0" providerId="LiveId" clId="{8DC4A5F6-61D7-4CC4-B4DE-34E4EDEA29A6}" dt="2018-04-16T20:20:01.348" v="609" actId="20577"/>
      <pc:docMkLst>
        <pc:docMk/>
      </pc:docMkLst>
      <pc:sldChg chg="add">
        <pc:chgData name="Riccardo Cappello" userId="97d54fbffe06a6e0" providerId="LiveId" clId="{8DC4A5F6-61D7-4CC4-B4DE-34E4EDEA29A6}" dt="2018-04-16T18:39:12.676" v="43"/>
        <pc:sldMkLst>
          <pc:docMk/>
          <pc:sldMk cId="3451173612" sldId="256"/>
        </pc:sldMkLst>
      </pc:sldChg>
      <pc:sldChg chg="add">
        <pc:chgData name="Riccardo Cappello" userId="97d54fbffe06a6e0" providerId="LiveId" clId="{8DC4A5F6-61D7-4CC4-B4DE-34E4EDEA29A6}" dt="2018-04-16T18:46:23.213" v="183"/>
        <pc:sldMkLst>
          <pc:docMk/>
          <pc:sldMk cId="2807811218" sldId="260"/>
        </pc:sldMkLst>
      </pc:sldChg>
      <pc:sldChg chg="addSp delSp modSp add">
        <pc:chgData name="Riccardo Cappello" userId="97d54fbffe06a6e0" providerId="LiveId" clId="{8DC4A5F6-61D7-4CC4-B4DE-34E4EDEA29A6}" dt="2018-04-16T19:20:18.318" v="252" actId="20577"/>
        <pc:sldMkLst>
          <pc:docMk/>
          <pc:sldMk cId="1514948314" sldId="261"/>
        </pc:sldMkLst>
        <pc:spChg chg="mod">
          <ac:chgData name="Riccardo Cappello" userId="97d54fbffe06a6e0" providerId="LiveId" clId="{8DC4A5F6-61D7-4CC4-B4DE-34E4EDEA29A6}" dt="2018-04-16T19:20:18.318" v="252" actId="20577"/>
          <ac:spMkLst>
            <pc:docMk/>
            <pc:sldMk cId="1514948314" sldId="261"/>
            <ac:spMk id="5" creationId="{60F715E1-F6DE-45F4-BEA8-D0DE7B0DECB3}"/>
          </ac:spMkLst>
        </pc:spChg>
        <pc:spChg chg="del mod">
          <ac:chgData name="Riccardo Cappello" userId="97d54fbffe06a6e0" providerId="LiveId" clId="{8DC4A5F6-61D7-4CC4-B4DE-34E4EDEA29A6}" dt="2018-04-16T18:46:46.887" v="186" actId="478"/>
          <ac:spMkLst>
            <pc:docMk/>
            <pc:sldMk cId="1514948314" sldId="261"/>
            <ac:spMk id="6" creationId="{4B0996F3-391D-4C21-852D-676EB137C439}"/>
          </ac:spMkLst>
        </pc:spChg>
        <pc:spChg chg="add mod">
          <ac:chgData name="Riccardo Cappello" userId="97d54fbffe06a6e0" providerId="LiveId" clId="{8DC4A5F6-61D7-4CC4-B4DE-34E4EDEA29A6}" dt="2018-04-16T19:18:10.602" v="244" actId="1038"/>
          <ac:spMkLst>
            <pc:docMk/>
            <pc:sldMk cId="1514948314" sldId="261"/>
            <ac:spMk id="10" creationId="{A3716300-A793-46CB-ACFE-A91D27CFF7BE}"/>
          </ac:spMkLst>
        </pc:spChg>
        <pc:spChg chg="add mod">
          <ac:chgData name="Riccardo Cappello" userId="97d54fbffe06a6e0" providerId="LiveId" clId="{8DC4A5F6-61D7-4CC4-B4DE-34E4EDEA29A6}" dt="2018-04-16T18:47:47.121" v="235" actId="20577"/>
          <ac:spMkLst>
            <pc:docMk/>
            <pc:sldMk cId="1514948314" sldId="261"/>
            <ac:spMk id="12" creationId="{C6086C6C-58D6-49F5-A886-939D4ECAEABA}"/>
          </ac:spMkLst>
        </pc:spChg>
        <pc:picChg chg="add del mod">
          <ac:chgData name="Riccardo Cappello" userId="97d54fbffe06a6e0" providerId="LiveId" clId="{8DC4A5F6-61D7-4CC4-B4DE-34E4EDEA29A6}" dt="2018-04-16T19:18:13.319" v="246" actId="478"/>
          <ac:picMkLst>
            <pc:docMk/>
            <pc:sldMk cId="1514948314" sldId="261"/>
            <ac:picMk id="4" creationId="{49861C52-D852-4D8D-81A6-6690016F3756}"/>
          </ac:picMkLst>
        </pc:picChg>
        <pc:picChg chg="mod">
          <ac:chgData name="Riccardo Cappello" userId="97d54fbffe06a6e0" providerId="LiveId" clId="{8DC4A5F6-61D7-4CC4-B4DE-34E4EDEA29A6}" dt="2018-04-16T18:43:00.644" v="129" actId="1076"/>
          <ac:picMkLst>
            <pc:docMk/>
            <pc:sldMk cId="1514948314" sldId="261"/>
            <ac:picMk id="8" creationId="{784E38E2-5A9E-4981-9D5D-40970E91EF2F}"/>
          </ac:picMkLst>
        </pc:picChg>
        <pc:picChg chg="add mod">
          <ac:chgData name="Riccardo Cappello" userId="97d54fbffe06a6e0" providerId="LiveId" clId="{8DC4A5F6-61D7-4CC4-B4DE-34E4EDEA29A6}" dt="2018-04-16T19:19:25.998" v="249" actId="14100"/>
          <ac:picMkLst>
            <pc:docMk/>
            <pc:sldMk cId="1514948314" sldId="261"/>
            <ac:picMk id="9" creationId="{C923765A-A3DB-4E18-B50A-0D8D090DFC87}"/>
          </ac:picMkLst>
        </pc:picChg>
        <pc:picChg chg="add del mod">
          <ac:chgData name="Riccardo Cappello" userId="97d54fbffe06a6e0" providerId="LiveId" clId="{8DC4A5F6-61D7-4CC4-B4DE-34E4EDEA29A6}" dt="2018-04-16T18:43:41.865" v="166" actId="478"/>
          <ac:picMkLst>
            <pc:docMk/>
            <pc:sldMk cId="1514948314" sldId="261"/>
            <ac:picMk id="11" creationId="{AFFF6F72-01F2-4AB6-B538-FC28D0DD6C15}"/>
          </ac:picMkLst>
        </pc:picChg>
        <pc:picChg chg="add mod">
          <ac:chgData name="Riccardo Cappello" userId="97d54fbffe06a6e0" providerId="LiveId" clId="{8DC4A5F6-61D7-4CC4-B4DE-34E4EDEA29A6}" dt="2018-04-16T19:19:36.056" v="251" actId="1076"/>
          <ac:picMkLst>
            <pc:docMk/>
            <pc:sldMk cId="1514948314" sldId="261"/>
            <ac:picMk id="14" creationId="{C6D82F66-C966-4495-83D1-FD6064639071}"/>
          </ac:picMkLst>
        </pc:picChg>
        <pc:picChg chg="add mod">
          <ac:chgData name="Riccardo Cappello" userId="97d54fbffe06a6e0" providerId="LiveId" clId="{8DC4A5F6-61D7-4CC4-B4DE-34E4EDEA29A6}" dt="2018-04-16T18:43:29.936" v="164" actId="1035"/>
          <ac:picMkLst>
            <pc:docMk/>
            <pc:sldMk cId="1514948314" sldId="261"/>
            <ac:picMk id="16" creationId="{81D21592-87AF-4F47-BFBC-BC78FE22BFE4}"/>
          </ac:picMkLst>
        </pc:picChg>
      </pc:sldChg>
      <pc:sldChg chg="modNotesTx">
        <pc:chgData name="Riccardo Cappello" userId="97d54fbffe06a6e0" providerId="LiveId" clId="{8DC4A5F6-61D7-4CC4-B4DE-34E4EDEA29A6}" dt="2018-04-14T10:53:17.372" v="19" actId="20577"/>
        <pc:sldMkLst>
          <pc:docMk/>
          <pc:sldMk cId="2718515395" sldId="301"/>
        </pc:sldMkLst>
      </pc:sldChg>
      <pc:sldChg chg="modSp modNotesTx">
        <pc:chgData name="Riccardo Cappello" userId="97d54fbffe06a6e0" providerId="LiveId" clId="{8DC4A5F6-61D7-4CC4-B4DE-34E4EDEA29A6}" dt="2018-04-16T20:05:03.391" v="564" actId="20577"/>
        <pc:sldMkLst>
          <pc:docMk/>
          <pc:sldMk cId="3070396282" sldId="302"/>
        </pc:sldMkLst>
        <pc:spChg chg="mod">
          <ac:chgData name="Riccardo Cappello" userId="97d54fbffe06a6e0" providerId="LiveId" clId="{8DC4A5F6-61D7-4CC4-B4DE-34E4EDEA29A6}" dt="2018-04-16T20:04:14.858" v="557" actId="20577"/>
          <ac:spMkLst>
            <pc:docMk/>
            <pc:sldMk cId="3070396282" sldId="302"/>
            <ac:spMk id="14" creationId="{00000000-0000-0000-0000-000000000000}"/>
          </ac:spMkLst>
        </pc:spChg>
        <pc:cxnChg chg="mod">
          <ac:chgData name="Riccardo Cappello" userId="97d54fbffe06a6e0" providerId="LiveId" clId="{8DC4A5F6-61D7-4CC4-B4DE-34E4EDEA29A6}" dt="2018-04-16T20:04:29.183" v="558" actId="14100"/>
          <ac:cxnSpMkLst>
            <pc:docMk/>
            <pc:sldMk cId="3070396282" sldId="302"/>
            <ac:cxnSpMk id="10" creationId="{00000000-0000-0000-0000-000000000000}"/>
          </ac:cxnSpMkLst>
        </pc:cxnChg>
      </pc:sldChg>
      <pc:sldChg chg="modSp">
        <pc:chgData name="Riccardo Cappello" userId="97d54fbffe06a6e0" providerId="LiveId" clId="{8DC4A5F6-61D7-4CC4-B4DE-34E4EDEA29A6}" dt="2018-04-16T20:01:23.282" v="518" actId="20577"/>
        <pc:sldMkLst>
          <pc:docMk/>
          <pc:sldMk cId="2442233582" sldId="319"/>
        </pc:sldMkLst>
        <pc:spChg chg="mod">
          <ac:chgData name="Riccardo Cappello" userId="97d54fbffe06a6e0" providerId="LiveId" clId="{8DC4A5F6-61D7-4CC4-B4DE-34E4EDEA29A6}" dt="2018-04-16T20:01:23.282" v="518" actId="20577"/>
          <ac:spMkLst>
            <pc:docMk/>
            <pc:sldMk cId="2442233582" sldId="319"/>
            <ac:spMk id="3" creationId="{BC3EE46D-3981-4086-9474-942410C323E8}"/>
          </ac:spMkLst>
        </pc:spChg>
      </pc:sldChg>
      <pc:sldChg chg="modTransition">
        <pc:chgData name="Riccardo Cappello" userId="97d54fbffe06a6e0" providerId="LiveId" clId="{8DC4A5F6-61D7-4CC4-B4DE-34E4EDEA29A6}" dt="2018-04-14T10:54:08.491" v="22" actId="1076"/>
        <pc:sldMkLst>
          <pc:docMk/>
          <pc:sldMk cId="3754122417" sldId="320"/>
        </pc:sldMkLst>
      </pc:sldChg>
      <pc:sldChg chg="modNotesTx">
        <pc:chgData name="Riccardo Cappello" userId="97d54fbffe06a6e0" providerId="LiveId" clId="{8DC4A5F6-61D7-4CC4-B4DE-34E4EDEA29A6}" dt="2018-04-16T20:05:06.613" v="566" actId="20577"/>
        <pc:sldMkLst>
          <pc:docMk/>
          <pc:sldMk cId="848951925" sldId="323"/>
        </pc:sldMkLst>
      </pc:sldChg>
      <pc:sldChg chg="modNotesTx">
        <pc:chgData name="Riccardo Cappello" userId="97d54fbffe06a6e0" providerId="LiveId" clId="{8DC4A5F6-61D7-4CC4-B4DE-34E4EDEA29A6}" dt="2018-04-14T10:53:40.660" v="21" actId="20577"/>
        <pc:sldMkLst>
          <pc:docMk/>
          <pc:sldMk cId="3563181537" sldId="325"/>
        </pc:sldMkLst>
      </pc:sldChg>
      <pc:sldChg chg="modSp">
        <pc:chgData name="Riccardo Cappello" userId="97d54fbffe06a6e0" providerId="LiveId" clId="{8DC4A5F6-61D7-4CC4-B4DE-34E4EDEA29A6}" dt="2018-04-14T11:04:18.567" v="42" actId="1076"/>
        <pc:sldMkLst>
          <pc:docMk/>
          <pc:sldMk cId="1792100399" sldId="331"/>
        </pc:sldMkLst>
        <pc:spChg chg="mod">
          <ac:chgData name="Riccardo Cappello" userId="97d54fbffe06a6e0" providerId="LiveId" clId="{8DC4A5F6-61D7-4CC4-B4DE-34E4EDEA29A6}" dt="2018-04-14T11:04:18.567" v="42" actId="1076"/>
          <ac:spMkLst>
            <pc:docMk/>
            <pc:sldMk cId="1792100399" sldId="331"/>
            <ac:spMk id="2" creationId="{00000000-0000-0000-0000-000000000000}"/>
          </ac:spMkLst>
        </pc:spChg>
        <pc:spChg chg="mod">
          <ac:chgData name="Riccardo Cappello" userId="97d54fbffe06a6e0" providerId="LiveId" clId="{8DC4A5F6-61D7-4CC4-B4DE-34E4EDEA29A6}" dt="2018-04-14T11:04:14.563" v="41" actId="20577"/>
          <ac:spMkLst>
            <pc:docMk/>
            <pc:sldMk cId="1792100399" sldId="331"/>
            <ac:spMk id="26" creationId="{A51F74B5-7BCA-43C0-A1CA-8AE25DD37070}"/>
          </ac:spMkLst>
        </pc:spChg>
      </pc:sldChg>
      <pc:sldChg chg="modNotesTx">
        <pc:chgData name="Riccardo Cappello" userId="97d54fbffe06a6e0" providerId="LiveId" clId="{8DC4A5F6-61D7-4CC4-B4DE-34E4EDEA29A6}" dt="2018-04-14T10:55:55.527" v="25" actId="20577"/>
        <pc:sldMkLst>
          <pc:docMk/>
          <pc:sldMk cId="1433617160" sldId="335"/>
        </pc:sldMkLst>
      </pc:sldChg>
      <pc:sldChg chg="modSp">
        <pc:chgData name="Riccardo Cappello" userId="97d54fbffe06a6e0" providerId="LiveId" clId="{8DC4A5F6-61D7-4CC4-B4DE-34E4EDEA29A6}" dt="2018-04-16T20:20:01.348" v="609" actId="20577"/>
        <pc:sldMkLst>
          <pc:docMk/>
          <pc:sldMk cId="2712910807" sldId="342"/>
        </pc:sldMkLst>
        <pc:spChg chg="mod">
          <ac:chgData name="Riccardo Cappello" userId="97d54fbffe06a6e0" providerId="LiveId" clId="{8DC4A5F6-61D7-4CC4-B4DE-34E4EDEA29A6}" dt="2018-04-16T20:20:01.348" v="609" actId="20577"/>
          <ac:spMkLst>
            <pc:docMk/>
            <pc:sldMk cId="2712910807" sldId="342"/>
            <ac:spMk id="3" creationId="{088BAC4D-B423-4139-9145-88E84B286FBF}"/>
          </ac:spMkLst>
        </pc:spChg>
      </pc:sldChg>
      <pc:sldChg chg="addSp delSp del">
        <pc:chgData name="Riccardo Cappello" userId="97d54fbffe06a6e0" providerId="LiveId" clId="{8DC4A5F6-61D7-4CC4-B4DE-34E4EDEA29A6}" dt="2018-04-16T18:46:40.387" v="184" actId="2696"/>
        <pc:sldMkLst>
          <pc:docMk/>
          <pc:sldMk cId="3641753342" sldId="343"/>
        </pc:sldMkLst>
        <pc:spChg chg="add del">
          <ac:chgData name="Riccardo Cappello" userId="97d54fbffe06a6e0" providerId="LiveId" clId="{8DC4A5F6-61D7-4CC4-B4DE-34E4EDEA29A6}" dt="2018-04-16T18:41:31.642" v="63"/>
          <ac:spMkLst>
            <pc:docMk/>
            <pc:sldMk cId="3641753342" sldId="343"/>
            <ac:spMk id="10" creationId="{48BADE35-E4A5-4942-95C4-3FF22683C748}"/>
          </ac:spMkLst>
        </pc:spChg>
        <pc:spChg chg="add del">
          <ac:chgData name="Riccardo Cappello" userId="97d54fbffe06a6e0" providerId="LiveId" clId="{8DC4A5F6-61D7-4CC4-B4DE-34E4EDEA29A6}" dt="2018-04-16T18:41:31.642" v="63"/>
          <ac:spMkLst>
            <pc:docMk/>
            <pc:sldMk cId="3641753342" sldId="343"/>
            <ac:spMk id="12" creationId="{EAADE815-BEA4-4B03-AEDF-7E2E8018F9F7}"/>
          </ac:spMkLst>
        </pc:spChg>
        <pc:picChg chg="add del">
          <ac:chgData name="Riccardo Cappello" userId="97d54fbffe06a6e0" providerId="LiveId" clId="{8DC4A5F6-61D7-4CC4-B4DE-34E4EDEA29A6}" dt="2018-04-16T18:41:31.642" v="63"/>
          <ac:picMkLst>
            <pc:docMk/>
            <pc:sldMk cId="3641753342" sldId="343"/>
            <ac:picMk id="11" creationId="{0ABD929B-A939-42D8-83B6-FE5A2E9B8786}"/>
          </ac:picMkLst>
        </pc:picChg>
        <pc:picChg chg="add del">
          <ac:chgData name="Riccardo Cappello" userId="97d54fbffe06a6e0" providerId="LiveId" clId="{8DC4A5F6-61D7-4CC4-B4DE-34E4EDEA29A6}" dt="2018-04-16T18:41:31.642" v="63"/>
          <ac:picMkLst>
            <pc:docMk/>
            <pc:sldMk cId="3641753342" sldId="343"/>
            <ac:picMk id="13" creationId="{F6B078E0-1A92-49B7-8999-C4CB1CCAEE71}"/>
          </ac:picMkLst>
        </pc:picChg>
        <pc:picChg chg="add del">
          <ac:chgData name="Riccardo Cappello" userId="97d54fbffe06a6e0" providerId="LiveId" clId="{8DC4A5F6-61D7-4CC4-B4DE-34E4EDEA29A6}" dt="2018-04-16T18:41:31.642" v="63"/>
          <ac:picMkLst>
            <pc:docMk/>
            <pc:sldMk cId="3641753342" sldId="343"/>
            <ac:picMk id="14" creationId="{DEEE3CDB-56C3-4E75-A5F2-5AA85F86D8AC}"/>
          </ac:picMkLst>
        </pc:picChg>
      </pc:sldChg>
      <pc:sldChg chg="modSp modTransition">
        <pc:chgData name="Riccardo Cappello" userId="97d54fbffe06a6e0" providerId="LiveId" clId="{8DC4A5F6-61D7-4CC4-B4DE-34E4EDEA29A6}" dt="2018-04-16T19:21:18.374" v="254" actId="14100"/>
        <pc:sldMkLst>
          <pc:docMk/>
          <pc:sldMk cId="1474571473" sldId="344"/>
        </pc:sldMkLst>
        <pc:cxnChg chg="mod">
          <ac:chgData name="Riccardo Cappello" userId="97d54fbffe06a6e0" providerId="LiveId" clId="{8DC4A5F6-61D7-4CC4-B4DE-34E4EDEA29A6}" dt="2018-04-16T19:21:18.374" v="254" actId="14100"/>
          <ac:cxnSpMkLst>
            <pc:docMk/>
            <pc:sldMk cId="1474571473" sldId="344"/>
            <ac:cxnSpMk id="20" creationId="{600D2CC9-BB29-4357-AB9D-BC29E2F74E65}"/>
          </ac:cxnSpMkLst>
        </pc:cxnChg>
      </pc:sldChg>
      <pc:sldChg chg="modNotesTx">
        <pc:chgData name="Riccardo Cappello" userId="97d54fbffe06a6e0" providerId="LiveId" clId="{8DC4A5F6-61D7-4CC4-B4DE-34E4EDEA29A6}" dt="2018-04-14T10:49:52.045" v="15" actId="20577"/>
        <pc:sldMkLst>
          <pc:docMk/>
          <pc:sldMk cId="287982228" sldId="346"/>
        </pc:sldMkLst>
      </pc:sldChg>
      <pc:sldChg chg="modNotesTx">
        <pc:chgData name="Riccardo Cappello" userId="97d54fbffe06a6e0" providerId="LiveId" clId="{8DC4A5F6-61D7-4CC4-B4DE-34E4EDEA29A6}" dt="2018-04-14T10:49:55.029" v="16" actId="20577"/>
        <pc:sldMkLst>
          <pc:docMk/>
          <pc:sldMk cId="796490148" sldId="347"/>
        </pc:sldMkLst>
      </pc:sldChg>
      <pc:sldChg chg="modNotesTx">
        <pc:chgData name="Riccardo Cappello" userId="97d54fbffe06a6e0" providerId="LiveId" clId="{8DC4A5F6-61D7-4CC4-B4DE-34E4EDEA29A6}" dt="2018-04-14T10:49:58.789" v="17" actId="20577"/>
        <pc:sldMkLst>
          <pc:docMk/>
          <pc:sldMk cId="1778736779" sldId="348"/>
        </pc:sldMkLst>
      </pc:sldChg>
      <pc:sldChg chg="modNotesTx">
        <pc:chgData name="Riccardo Cappello" userId="97d54fbffe06a6e0" providerId="LiveId" clId="{8DC4A5F6-61D7-4CC4-B4DE-34E4EDEA29A6}" dt="2018-04-14T10:53:20.970" v="20" actId="20577"/>
        <pc:sldMkLst>
          <pc:docMk/>
          <pc:sldMk cId="1593521753" sldId="349"/>
        </pc:sldMkLst>
      </pc:sldChg>
      <pc:sldChg chg="modSp modNotesTx">
        <pc:chgData name="Riccardo Cappello" userId="97d54fbffe06a6e0" providerId="LiveId" clId="{8DC4A5F6-61D7-4CC4-B4DE-34E4EDEA29A6}" dt="2018-04-14T10:57:18.301" v="36" actId="20577"/>
        <pc:sldMkLst>
          <pc:docMk/>
          <pc:sldMk cId="115731824" sldId="350"/>
        </pc:sldMkLst>
        <pc:spChg chg="mod">
          <ac:chgData name="Riccardo Cappello" userId="97d54fbffe06a6e0" providerId="LiveId" clId="{8DC4A5F6-61D7-4CC4-B4DE-34E4EDEA29A6}" dt="2018-04-14T10:19:58.144" v="14" actId="20577"/>
          <ac:spMkLst>
            <pc:docMk/>
            <pc:sldMk cId="115731824" sldId="350"/>
            <ac:spMk id="3" creationId="{E05E7121-EC9D-4E0E-95D4-F8540A824C16}"/>
          </ac:spMkLst>
        </pc:spChg>
      </pc:sldChg>
      <pc:sldChg chg="addSp delSp modSp add ord modNotesTx">
        <pc:chgData name="Riccardo Cappello" userId="97d54fbffe06a6e0" providerId="LiveId" clId="{8DC4A5F6-61D7-4CC4-B4DE-34E4EDEA29A6}" dt="2018-04-16T19:54:41.585" v="494" actId="20577"/>
        <pc:sldMkLst>
          <pc:docMk/>
          <pc:sldMk cId="2766174815" sldId="351"/>
        </pc:sldMkLst>
        <pc:spChg chg="mod">
          <ac:chgData name="Riccardo Cappello" userId="97d54fbffe06a6e0" providerId="LiveId" clId="{8DC4A5F6-61D7-4CC4-B4DE-34E4EDEA29A6}" dt="2018-04-16T19:53:16.204" v="324" actId="20577"/>
          <ac:spMkLst>
            <pc:docMk/>
            <pc:sldMk cId="2766174815" sldId="351"/>
            <ac:spMk id="2" creationId="{00000000-0000-0000-0000-000000000000}"/>
          </ac:spMkLst>
        </pc:spChg>
        <pc:spChg chg="del">
          <ac:chgData name="Riccardo Cappello" userId="97d54fbffe06a6e0" providerId="LiveId" clId="{8DC4A5F6-61D7-4CC4-B4DE-34E4EDEA29A6}" dt="2018-04-16T19:52:24.004" v="304" actId="478"/>
          <ac:spMkLst>
            <pc:docMk/>
            <pc:sldMk cId="2766174815" sldId="351"/>
            <ac:spMk id="3" creationId="{6E3C7B7A-2F0F-4F3E-9DFD-BECB2788184C}"/>
          </ac:spMkLst>
        </pc:spChg>
        <pc:spChg chg="del mod">
          <ac:chgData name="Riccardo Cappello" userId="97d54fbffe06a6e0" providerId="LiveId" clId="{8DC4A5F6-61D7-4CC4-B4DE-34E4EDEA29A6}" dt="2018-04-16T19:52:37.562" v="310" actId="478"/>
          <ac:spMkLst>
            <pc:docMk/>
            <pc:sldMk cId="2766174815" sldId="351"/>
            <ac:spMk id="7" creationId="{79E9C9CC-893C-417C-B6A9-E5929A193384}"/>
          </ac:spMkLst>
        </pc:spChg>
        <pc:spChg chg="mod">
          <ac:chgData name="Riccardo Cappello" userId="97d54fbffe06a6e0" providerId="LiveId" clId="{8DC4A5F6-61D7-4CC4-B4DE-34E4EDEA29A6}" dt="2018-04-16T19:54:14.172" v="492" actId="20577"/>
          <ac:spMkLst>
            <pc:docMk/>
            <pc:sldMk cId="2766174815" sldId="351"/>
            <ac:spMk id="10" creationId="{E294CC19-311C-4174-B398-C66CD24BE35F}"/>
          </ac:spMkLst>
        </pc:spChg>
        <pc:picChg chg="del">
          <ac:chgData name="Riccardo Cappello" userId="97d54fbffe06a6e0" providerId="LiveId" clId="{8DC4A5F6-61D7-4CC4-B4DE-34E4EDEA29A6}" dt="2018-04-16T19:52:34.272" v="308" actId="478"/>
          <ac:picMkLst>
            <pc:docMk/>
            <pc:sldMk cId="2766174815" sldId="351"/>
            <ac:picMk id="5" creationId="{7170C2FE-E5C4-4791-BC70-570433D3A36A}"/>
          </ac:picMkLst>
        </pc:picChg>
        <pc:picChg chg="add mod">
          <ac:chgData name="Riccardo Cappello" userId="97d54fbffe06a6e0" providerId="LiveId" clId="{8DC4A5F6-61D7-4CC4-B4DE-34E4EDEA29A6}" dt="2018-04-16T19:53:07.289" v="314" actId="1076"/>
          <ac:picMkLst>
            <pc:docMk/>
            <pc:sldMk cId="2766174815" sldId="351"/>
            <ac:picMk id="8" creationId="{491613B3-0112-4D98-A7B1-D98276AE6099}"/>
          </ac:picMkLst>
        </pc:picChg>
      </pc:sldChg>
      <pc:sldMasterChg chg="delSldLayout">
        <pc:chgData name="Riccardo Cappello" userId="97d54fbffe06a6e0" providerId="LiveId" clId="{8DC4A5F6-61D7-4CC4-B4DE-34E4EDEA29A6}" dt="2018-04-16T18:46:40.387" v="185" actId="2696"/>
        <pc:sldMasterMkLst>
          <pc:docMk/>
          <pc:sldMasterMk cId="877330280" sldId="2147483686"/>
        </pc:sldMasterMkLst>
        <pc:sldLayoutChg chg="del">
          <pc:chgData name="Riccardo Cappello" userId="97d54fbffe06a6e0" providerId="LiveId" clId="{8DC4A5F6-61D7-4CC4-B4DE-34E4EDEA29A6}" dt="2018-04-16T18:46:40.387" v="185" actId="2696"/>
          <pc:sldLayoutMkLst>
            <pc:docMk/>
            <pc:sldMasterMk cId="877330280" sldId="2147483686"/>
            <pc:sldLayoutMk cId="81444446" sldId="214748374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4/16/2018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D1560F48-8DAE-4ABC-83F7-90F126E0B8BC}" type="slidenum">
              <a:rPr lang="sv-SE" smtClean="0"/>
              <a:t>1</a:t>
            </a:fld>
            <a:endParaRPr lang="sv-SE"/>
          </a:p>
        </p:txBody>
      </p:sp>
    </p:spTree>
    <p:extLst>
      <p:ext uri="{BB962C8B-B14F-4D97-AF65-F5344CB8AC3E}">
        <p14:creationId xmlns:p14="http://schemas.microsoft.com/office/powerpoint/2010/main" val="345051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1642971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 The terms “classifier” and “project”, although not technically the same, are used throughout the Custom Vision Service documentation to reference the same technical concept: A logical grouping of images, tags, and training iterations.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Each classifier you build is in its own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None/>
            </a:pPr>
            <a:r>
              <a:rPr lang="en-US" dirty="0"/>
              <a:t>A “domain” optimizes a classifier for a specific type of object in images. For example, if a scenario is to classify between images of buttermilk pie versus images of Bundt cake, then a user would select the "Food" domain. If users are unsure of which domain to choose, the would typically just select the "Generic" domain.</a:t>
            </a:r>
          </a:p>
          <a:p>
            <a:pPr marL="0" indent="0">
              <a:buNone/>
            </a:pPr>
            <a:endParaRPr lang="en-US" dirty="0"/>
          </a:p>
          <a:p>
            <a:pPr marL="687388" indent="-342900">
              <a:lnSpc>
                <a:spcPct val="100000"/>
              </a:lnSpc>
            </a:pPr>
            <a:r>
              <a:rPr lang="en-US" sz="1200" b="1" dirty="0"/>
              <a:t>Food</a:t>
            </a:r>
            <a:br>
              <a:rPr lang="en-US" sz="1200" dirty="0"/>
            </a:br>
            <a:r>
              <a:rPr lang="en-US" sz="1200" dirty="0"/>
              <a:t>Optimized for dishes you would see on a restaurant menu.</a:t>
            </a:r>
          </a:p>
          <a:p>
            <a:pPr marL="687388" indent="-342900">
              <a:lnSpc>
                <a:spcPct val="100000"/>
              </a:lnSpc>
            </a:pPr>
            <a:r>
              <a:rPr lang="en-US" sz="1200" b="1" dirty="0"/>
              <a:t>Landmarks</a:t>
            </a:r>
            <a:br>
              <a:rPr lang="en-US" sz="1200" dirty="0"/>
            </a:br>
            <a:r>
              <a:rPr lang="en-US" sz="1200" dirty="0"/>
              <a:t>Optimized for recognizable landmarks, both natural and artificial.</a:t>
            </a:r>
          </a:p>
          <a:p>
            <a:pPr marL="687388" indent="-342900">
              <a:lnSpc>
                <a:spcPct val="100000"/>
              </a:lnSpc>
            </a:pPr>
            <a:r>
              <a:rPr lang="en-US" sz="1200" b="1" dirty="0"/>
              <a:t>Retail</a:t>
            </a:r>
            <a:br>
              <a:rPr lang="en-US" sz="1200" dirty="0"/>
            </a:br>
            <a:r>
              <a:rPr lang="en-US" sz="1200" dirty="0"/>
              <a:t>Optimized for classifying images in a shopping catalog or shopping website.</a:t>
            </a:r>
          </a:p>
          <a:p>
            <a:pPr marL="687388" indent="-342900">
              <a:lnSpc>
                <a:spcPct val="100000"/>
              </a:lnSpc>
            </a:pPr>
            <a:r>
              <a:rPr lang="en-US" sz="1200" b="1" dirty="0"/>
              <a:t>Adult</a:t>
            </a:r>
            <a:br>
              <a:rPr lang="en-US" sz="1200" dirty="0"/>
            </a:br>
            <a:r>
              <a:rPr lang="en-US" sz="1200" dirty="0"/>
              <a:t>Optimized to better define between adult content and non-adult content.</a:t>
            </a:r>
          </a:p>
          <a:p>
            <a:pPr marL="0" indent="0">
              <a:buNone/>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3473641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To create a high precision classifier, Custom Vision Service needs several training images. A training image is a photograph of the image you want Custom Vision Service to classify. For example, to classify pineapples, you would need to upload several images of pineapples to Custom Vision Service to allow the service to create a classifier that can recognize oranges. Although not required, the Custom Vision Service recommends using a minimum of 30 images per tag.</a:t>
            </a:r>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988917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Every time you train or re-train your classifier, you create a new iteration of your model. Custom Vision Service maintains several past iterations to allow users to compare your progress over time. Users can delete any iteration at any point, if an iteration is no longer deemed useful. Important: Deleting an iteration is permanent, and also deletes any images or changes that were unique to that iteration.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terms “precision” and “recall” may seem similar at first glance. Although these terms are related, they each describe a specific aspect of a classifier training.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1118324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The terms “precision” and “recall” may seem similar at first glance. Although these terms are related, they each describe a specific aspect of a classifier training.</a:t>
            </a:r>
          </a:p>
          <a:p>
            <a:endParaRPr lang="en-US" dirty="0"/>
          </a:p>
          <a:p>
            <a:r>
              <a:rPr lang="it-IT" dirty="0"/>
              <a:t>• Precision: considerando tutte le volte in cui ad un’immagine viene assegnato un certo </a:t>
            </a:r>
            <a:r>
              <a:rPr lang="it-IT" dirty="0" err="1"/>
              <a:t>tag</a:t>
            </a:r>
            <a:r>
              <a:rPr lang="it-IT" dirty="0"/>
              <a:t>, in quale percentuale tale classificazione è corretta? Ad esempio, se viene assegnato il </a:t>
            </a:r>
            <a:r>
              <a:rPr lang="it-IT" dirty="0" err="1"/>
              <a:t>tag</a:t>
            </a:r>
            <a:r>
              <a:rPr lang="it-IT" dirty="0"/>
              <a:t> corretto a 95 immagini su un totale di 100, la precisione è del 95%.</a:t>
            </a:r>
          </a:p>
          <a:p>
            <a:r>
              <a:rPr lang="it-IT" dirty="0"/>
              <a:t>• </a:t>
            </a:r>
            <a:r>
              <a:rPr lang="it-IT" dirty="0" err="1"/>
              <a:t>Recall</a:t>
            </a:r>
            <a:r>
              <a:rPr lang="it-IT" dirty="0"/>
              <a:t>: una sorta di “opposto” della Precision: considerando il totale di immagini con un certo </a:t>
            </a:r>
            <a:r>
              <a:rPr lang="it-IT" dirty="0" err="1"/>
              <a:t>tag</a:t>
            </a:r>
            <a:r>
              <a:rPr lang="it-IT" dirty="0"/>
              <a:t>, in quale percentuale questo </a:t>
            </a:r>
            <a:r>
              <a:rPr lang="it-IT" dirty="0" err="1"/>
              <a:t>tag</a:t>
            </a:r>
            <a:r>
              <a:rPr lang="it-IT" dirty="0"/>
              <a:t> viene effettivamente assegnato? Se nel modello ci sono 15 immagini con quel </a:t>
            </a:r>
            <a:r>
              <a:rPr lang="it-IT" dirty="0" err="1"/>
              <a:t>tag</a:t>
            </a:r>
            <a:r>
              <a:rPr lang="it-IT" dirty="0"/>
              <a:t>, ma il classificatore ne assegna 10, la </a:t>
            </a:r>
            <a:r>
              <a:rPr lang="it-IT" dirty="0" err="1"/>
              <a:t>Recall</a:t>
            </a:r>
            <a:r>
              <a:rPr lang="it-IT" dirty="0"/>
              <a:t> è del 66%.</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218379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Adding single images before retraining a model doesn't lead to significant performance gains. For best results, users should add a significant number of images before retraining.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most useful tool for evaluating potential adjustments to a model training is the use of the Predictions tab in the Custom Vision Service portal.</a:t>
            </a:r>
          </a:p>
          <a:p>
            <a:endParaRPr lang="en-US" sz="1200" b="0" kern="1200" dirty="0">
              <a:solidFill>
                <a:schemeClr val="tx1"/>
              </a:solidFill>
              <a:effectLst/>
              <a:latin typeface="+mn-lt"/>
              <a:ea typeface="+mn-ea"/>
              <a:cs typeface="+mn-cs"/>
            </a:endParaRPr>
          </a:p>
          <a:p>
            <a:r>
              <a:rPr lang="en-US" b="1" dirty="0"/>
              <a:t>The test uses the most recently trained iteration.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1316955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There are a large number of ways to improve the accuracy and reliability of a classifier, many of which require initial human interaction. The primary way to improve a classifier is to add more varied and tagged images. Over time, consistent image tagging is the most reliable way to improve a classifier.</a:t>
            </a:r>
          </a:p>
          <a:p>
            <a:endParaRPr lang="en-US" sz="1200" kern="1200" dirty="0">
              <a:solidFill>
                <a:schemeClr val="tx1"/>
              </a:solidFill>
              <a:effectLst/>
              <a:latin typeface="+mn-lt"/>
              <a:ea typeface="+mn-ea"/>
              <a:cs typeface="+mn-cs"/>
            </a:endParaRPr>
          </a:p>
          <a:p>
            <a:r>
              <a:rPr lang="en-US" dirty="0"/>
              <a:t>A classifier will learn characteristics that photos have in common, not necessarily the characteristics a user is thinking of. For example, if all your daffodils were photographed outdoors in a field, and all the tulips were photographed in front of a blue wall in a red vase, you have likely trained a “field vs </a:t>
            </a:r>
            <a:r>
              <a:rPr lang="en-US" dirty="0" err="1"/>
              <a:t>wall+vase</a:t>
            </a:r>
            <a:r>
              <a:rPr lang="en-US" dirty="0"/>
              <a:t>” classifier, not daffodils vs tulips.</a:t>
            </a:r>
          </a:p>
          <a:p>
            <a:endParaRPr lang="en-US" sz="1200" kern="1200" dirty="0">
              <a:solidFill>
                <a:schemeClr val="tx1"/>
              </a:solidFill>
              <a:effectLst/>
              <a:latin typeface="+mn-lt"/>
              <a:ea typeface="+mn-ea"/>
              <a:cs typeface="+mn-cs"/>
            </a:endParaRPr>
          </a:p>
          <a:p>
            <a:r>
              <a:rPr lang="en-US" dirty="0"/>
              <a:t>Always train your classifier after you have added more images. </a:t>
            </a:r>
            <a:r>
              <a:rPr lang="en-US" b="1" dirty="0"/>
              <a:t>Include images that are representative of what your classifier will encounter in the real world.</a:t>
            </a:r>
            <a:r>
              <a:rPr lang="en-US" dirty="0"/>
              <a:t> Photos in context are better than photos of objects in front of neutral backgrounds, for example.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1407769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 Building a classifier is essentially the process of creating a project. Project creation can occur via the Custom Vision Service portal, or via the REST-based Training API. All essential aspects of building classifiers (or creating and managing projects) can be achieved via the REST API.</a:t>
            </a:r>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699871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 Virtually all methods and features necessary to create end-to-end Custom Vision Service solutions are possible via the Custom Vision Service REST APIs. The Custom Vision Service APIs are categorized into two (2) groupings:</a:t>
            </a:r>
          </a:p>
          <a:p>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Training APIs</a:t>
            </a:r>
          </a:p>
          <a:p>
            <a:pPr marL="171450" indent="-171450">
              <a:buFontTx/>
              <a:buChar char="-"/>
            </a:pPr>
            <a:r>
              <a:rPr lang="en-US" sz="1200" kern="1200" dirty="0">
                <a:solidFill>
                  <a:schemeClr val="tx1"/>
                </a:solidFill>
                <a:effectLst/>
                <a:latin typeface="+mn-lt"/>
                <a:ea typeface="+mn-ea"/>
                <a:cs typeface="+mn-cs"/>
              </a:rPr>
              <a:t>Prediction APIs</a:t>
            </a: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All account and project management APIs are grouped under training, as a separate “management” API is not currently available.</a:t>
            </a:r>
          </a:p>
        </p:txBody>
      </p:sp>
      <p:sp>
        <p:nvSpPr>
          <p:cNvPr id="4" name="Slide Number Placeholder 3"/>
          <p:cNvSpPr>
            <a:spLocks noGrp="1"/>
          </p:cNvSpPr>
          <p:nvPr>
            <p:ph type="sldNum" sz="quarter" idx="10"/>
          </p:nvPr>
        </p:nvSpPr>
        <p:spPr/>
        <p:txBody>
          <a:bodyPr/>
          <a:lstStyle/>
          <a:p>
            <a:fld id="{01283FAC-A721-45A3-BBDE-EAF2B09B7CD9}" type="slidenum">
              <a:rPr lang="en-US" smtClean="0"/>
              <a:t>18</a:t>
            </a:fld>
            <a:endParaRPr lang="en-US"/>
          </a:p>
        </p:txBody>
      </p:sp>
    </p:spTree>
    <p:extLst>
      <p:ext uri="{BB962C8B-B14F-4D97-AF65-F5344CB8AC3E}">
        <p14:creationId xmlns:p14="http://schemas.microsoft.com/office/powerpoint/2010/main" val="82150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Unlike most other Cognitive Service offerings, Custom Vision Service management is not currently accessed via the Azure portal, but is instead managed via the Custom Vision Service portal. Instead of using a “subscription key”, Custom Vision Service APIs use either a “Training Key” or a “Prediction Key” depending on the APIs being used.</a:t>
            </a:r>
          </a:p>
          <a:p>
            <a:endParaRPr lang="en-US" dirty="0"/>
          </a:p>
          <a:p>
            <a:r>
              <a:rPr lang="en-US" dirty="0"/>
              <a:t>The appropriate endpoint is determined via a combination of a location-specific URL, combined with a user-specific project identifier: </a:t>
            </a:r>
            <a:r>
              <a:rPr lang="en-US" dirty="0" err="1"/>
              <a:t>ProjectId</a:t>
            </a:r>
            <a:endParaRPr lang="en-US" dirty="0"/>
          </a:p>
          <a:p>
            <a:endParaRPr lang="en-US" dirty="0"/>
          </a:p>
          <a:p>
            <a:r>
              <a:rPr lang="en-US" dirty="0"/>
              <a:t>API authentication occurs via a standard HTTPS request header, appropriately populated with either a Training Key or Prediction Key. Since the Custom Vision Service APIs are REST-based, use of the APIs can occur via any tool or programming language that can make simple HTTPS requests. Like all REST APIs, the action verb typically controls the activity, such as GET, POST, PUT, and DELETE.</a:t>
            </a:r>
          </a:p>
          <a:p>
            <a:endParaRPr lang="en-US" dirty="0"/>
          </a:p>
          <a:p>
            <a:r>
              <a:rPr lang="en-US" dirty="0"/>
              <a:t>Many of the Custom Vision Service APIs expose “variations” of methods. For example: Images can be predicted by sending the API an external available URL OR sending the API the actual file (binary) representation of the image.</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675805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D1560F48-8DAE-4ABC-83F7-90F126E0B8BC}" type="slidenum">
              <a:rPr lang="sv-SE" smtClean="0"/>
              <a:t>2</a:t>
            </a:fld>
            <a:endParaRPr lang="sv-SE"/>
          </a:p>
        </p:txBody>
      </p:sp>
    </p:spTree>
    <p:extLst>
      <p:ext uri="{BB962C8B-B14F-4D97-AF65-F5344CB8AC3E}">
        <p14:creationId xmlns:p14="http://schemas.microsoft.com/office/powerpoint/2010/main" val="3713475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M Demo </a:t>
            </a:r>
            <a:r>
              <a:rPr lang="it-IT" dirty="0" err="1"/>
              <a:t>app</a:t>
            </a:r>
            <a:endParaRPr lang="it-IT" dirty="0"/>
          </a:p>
          <a:p>
            <a:endParaRPr lang="it-IT" dirty="0"/>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848901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R</a:t>
            </a:r>
          </a:p>
          <a:p>
            <a:endParaRPr lang="it-IT" dirty="0"/>
          </a:p>
        </p:txBody>
      </p:sp>
      <p:sp>
        <p:nvSpPr>
          <p:cNvPr id="4" name="Slide Number Placeholder 3"/>
          <p:cNvSpPr>
            <a:spLocks noGrp="1"/>
          </p:cNvSpPr>
          <p:nvPr>
            <p:ph type="sldNum" sz="quarter" idx="10"/>
          </p:nvPr>
        </p:nvSpPr>
        <p:spPr/>
        <p:txBody>
          <a:bodyPr/>
          <a:lstStyle/>
          <a:p>
            <a:fld id="{01283FAC-A721-45A3-BBDE-EAF2B09B7CD9}" type="slidenum">
              <a:rPr lang="en-US" smtClean="0"/>
              <a:t>21</a:t>
            </a:fld>
            <a:endParaRPr lang="en-US"/>
          </a:p>
        </p:txBody>
      </p:sp>
    </p:spTree>
    <p:extLst>
      <p:ext uri="{BB962C8B-B14F-4D97-AF65-F5344CB8AC3E}">
        <p14:creationId xmlns:p14="http://schemas.microsoft.com/office/powerpoint/2010/main" val="333589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M - Android</a:t>
            </a:r>
          </a:p>
          <a:p>
            <a:r>
              <a:rPr lang="it-IT" dirty="0"/>
              <a:t>R - iOS</a:t>
            </a:r>
          </a:p>
        </p:txBody>
      </p:sp>
      <p:sp>
        <p:nvSpPr>
          <p:cNvPr id="4" name="Slide Number Placeholder 3"/>
          <p:cNvSpPr>
            <a:spLocks noGrp="1"/>
          </p:cNvSpPr>
          <p:nvPr>
            <p:ph type="sldNum" sz="quarter" idx="10"/>
          </p:nvPr>
        </p:nvSpPr>
        <p:spPr/>
        <p:txBody>
          <a:bodyPr/>
          <a:lstStyle/>
          <a:p>
            <a:fld id="{01283FAC-A721-45A3-BBDE-EAF2B09B7CD9}" type="slidenum">
              <a:rPr lang="en-US" smtClean="0"/>
              <a:t>22</a:t>
            </a:fld>
            <a:endParaRPr lang="en-US"/>
          </a:p>
        </p:txBody>
      </p:sp>
    </p:spTree>
    <p:extLst>
      <p:ext uri="{BB962C8B-B14F-4D97-AF65-F5344CB8AC3E}">
        <p14:creationId xmlns:p14="http://schemas.microsoft.com/office/powerpoint/2010/main" val="3929322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M</a:t>
            </a:r>
          </a:p>
        </p:txBody>
      </p:sp>
      <p:sp>
        <p:nvSpPr>
          <p:cNvPr id="4" name="Slide Number Placeholder 3"/>
          <p:cNvSpPr>
            <a:spLocks noGrp="1"/>
          </p:cNvSpPr>
          <p:nvPr>
            <p:ph type="sldNum" sz="quarter" idx="10"/>
          </p:nvPr>
        </p:nvSpPr>
        <p:spPr/>
        <p:txBody>
          <a:bodyPr/>
          <a:lstStyle/>
          <a:p>
            <a:fld id="{01283FAC-A721-45A3-BBDE-EAF2B09B7CD9}" type="slidenum">
              <a:rPr lang="en-US" smtClean="0"/>
              <a:t>23</a:t>
            </a:fld>
            <a:endParaRPr lang="en-US"/>
          </a:p>
        </p:txBody>
      </p:sp>
    </p:spTree>
    <p:extLst>
      <p:ext uri="{BB962C8B-B14F-4D97-AF65-F5344CB8AC3E}">
        <p14:creationId xmlns:p14="http://schemas.microsoft.com/office/powerpoint/2010/main" val="2143101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M</a:t>
            </a:r>
          </a:p>
        </p:txBody>
      </p:sp>
      <p:sp>
        <p:nvSpPr>
          <p:cNvPr id="4" name="Slide Number Placeholder 3"/>
          <p:cNvSpPr>
            <a:spLocks noGrp="1"/>
          </p:cNvSpPr>
          <p:nvPr>
            <p:ph type="sldNum" sz="quarter" idx="10"/>
          </p:nvPr>
        </p:nvSpPr>
        <p:spPr/>
        <p:txBody>
          <a:bodyPr/>
          <a:lstStyle/>
          <a:p>
            <a:fld id="{01283FAC-A721-45A3-BBDE-EAF2B09B7CD9}" type="slidenum">
              <a:rPr lang="en-US" smtClean="0"/>
              <a:t>24</a:t>
            </a:fld>
            <a:endParaRPr lang="en-US"/>
          </a:p>
        </p:txBody>
      </p:sp>
    </p:spTree>
    <p:extLst>
      <p:ext uri="{BB962C8B-B14F-4D97-AF65-F5344CB8AC3E}">
        <p14:creationId xmlns:p14="http://schemas.microsoft.com/office/powerpoint/2010/main" val="2272491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M</a:t>
            </a:r>
          </a:p>
        </p:txBody>
      </p:sp>
      <p:sp>
        <p:nvSpPr>
          <p:cNvPr id="4" name="Slide Number Placeholder 3"/>
          <p:cNvSpPr>
            <a:spLocks noGrp="1"/>
          </p:cNvSpPr>
          <p:nvPr>
            <p:ph type="sldNum" sz="quarter" idx="10"/>
          </p:nvPr>
        </p:nvSpPr>
        <p:spPr/>
        <p:txBody>
          <a:bodyPr/>
          <a:lstStyle/>
          <a:p>
            <a:fld id="{01283FAC-A721-45A3-BBDE-EAF2B09B7CD9}" type="slidenum">
              <a:rPr lang="en-US" smtClean="0"/>
              <a:t>25</a:t>
            </a:fld>
            <a:endParaRPr lang="en-US"/>
          </a:p>
        </p:txBody>
      </p:sp>
    </p:spTree>
    <p:extLst>
      <p:ext uri="{BB962C8B-B14F-4D97-AF65-F5344CB8AC3E}">
        <p14:creationId xmlns:p14="http://schemas.microsoft.com/office/powerpoint/2010/main" val="3635918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R</a:t>
            </a:r>
          </a:p>
        </p:txBody>
      </p:sp>
      <p:sp>
        <p:nvSpPr>
          <p:cNvPr id="4" name="Slide Number Placeholder 3"/>
          <p:cNvSpPr>
            <a:spLocks noGrp="1"/>
          </p:cNvSpPr>
          <p:nvPr>
            <p:ph type="sldNum" sz="quarter" idx="10"/>
          </p:nvPr>
        </p:nvSpPr>
        <p:spPr/>
        <p:txBody>
          <a:bodyPr/>
          <a:lstStyle/>
          <a:p>
            <a:fld id="{01283FAC-A721-45A3-BBDE-EAF2B09B7CD9}" type="slidenum">
              <a:rPr lang="en-US" smtClean="0"/>
              <a:t>26</a:t>
            </a:fld>
            <a:endParaRPr lang="en-US"/>
          </a:p>
        </p:txBody>
      </p:sp>
    </p:spTree>
    <p:extLst>
      <p:ext uri="{BB962C8B-B14F-4D97-AF65-F5344CB8AC3E}">
        <p14:creationId xmlns:p14="http://schemas.microsoft.com/office/powerpoint/2010/main" val="4037428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a:t>
            </a:r>
          </a:p>
          <a:p>
            <a:r>
              <a:rPr lang="it-IT" dirty="0"/>
              <a:t>Talk </a:t>
            </a:r>
            <a:r>
              <a:rPr lang="it-IT" dirty="0" err="1"/>
              <a:t>about</a:t>
            </a:r>
            <a:r>
              <a:rPr lang="it-IT" dirty="0"/>
              <a:t> Service </a:t>
            </a:r>
            <a:r>
              <a:rPr lang="it-IT" dirty="0" err="1"/>
              <a:t>price</a:t>
            </a:r>
            <a:r>
              <a:rPr lang="it-IT" dirty="0"/>
              <a:t>.</a:t>
            </a:r>
          </a:p>
        </p:txBody>
      </p:sp>
      <p:sp>
        <p:nvSpPr>
          <p:cNvPr id="4" name="Segnaposto numero diapositiva 3"/>
          <p:cNvSpPr>
            <a:spLocks noGrp="1"/>
          </p:cNvSpPr>
          <p:nvPr>
            <p:ph type="sldNum" sz="quarter" idx="10"/>
          </p:nvPr>
        </p:nvSpPr>
        <p:spPr/>
        <p:txBody>
          <a:bodyPr/>
          <a:lstStyle/>
          <a:p>
            <a:fld id="{01283FAC-A721-45A3-BBDE-EAF2B09B7CD9}" type="slidenum">
              <a:rPr lang="en-US" smtClean="0"/>
              <a:t>27</a:t>
            </a:fld>
            <a:endParaRPr lang="en-US"/>
          </a:p>
        </p:txBody>
      </p:sp>
    </p:spTree>
    <p:extLst>
      <p:ext uri="{BB962C8B-B14F-4D97-AF65-F5344CB8AC3E}">
        <p14:creationId xmlns:p14="http://schemas.microsoft.com/office/powerpoint/2010/main" val="3707729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M</a:t>
            </a:r>
          </a:p>
        </p:txBody>
      </p:sp>
      <p:sp>
        <p:nvSpPr>
          <p:cNvPr id="4" name="Slide Number Placeholder 3"/>
          <p:cNvSpPr>
            <a:spLocks noGrp="1"/>
          </p:cNvSpPr>
          <p:nvPr>
            <p:ph type="sldNum" sz="quarter" idx="10"/>
          </p:nvPr>
        </p:nvSpPr>
        <p:spPr/>
        <p:txBody>
          <a:bodyPr/>
          <a:lstStyle/>
          <a:p>
            <a:fld id="{01283FAC-A721-45A3-BBDE-EAF2B09B7CD9}" type="slidenum">
              <a:rPr lang="en-US" smtClean="0"/>
              <a:t>29</a:t>
            </a:fld>
            <a:endParaRPr lang="en-US"/>
          </a:p>
        </p:txBody>
      </p:sp>
    </p:spTree>
    <p:extLst>
      <p:ext uri="{BB962C8B-B14F-4D97-AF65-F5344CB8AC3E}">
        <p14:creationId xmlns:p14="http://schemas.microsoft.com/office/powerpoint/2010/main" val="16394806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R</a:t>
            </a:r>
          </a:p>
        </p:txBody>
      </p:sp>
      <p:sp>
        <p:nvSpPr>
          <p:cNvPr id="4" name="Slide Number Placeholder 3"/>
          <p:cNvSpPr>
            <a:spLocks noGrp="1"/>
          </p:cNvSpPr>
          <p:nvPr>
            <p:ph type="sldNum" sz="quarter" idx="10"/>
          </p:nvPr>
        </p:nvSpPr>
        <p:spPr/>
        <p:txBody>
          <a:bodyPr/>
          <a:lstStyle/>
          <a:p>
            <a:fld id="{01283FAC-A721-45A3-BBDE-EAF2B09B7CD9}" type="slidenum">
              <a:rPr lang="en-US" smtClean="0"/>
              <a:t>30</a:t>
            </a:fld>
            <a:endParaRPr lang="en-US"/>
          </a:p>
        </p:txBody>
      </p:sp>
    </p:spTree>
    <p:extLst>
      <p:ext uri="{BB962C8B-B14F-4D97-AF65-F5344CB8AC3E}">
        <p14:creationId xmlns:p14="http://schemas.microsoft.com/office/powerpoint/2010/main" val="299504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D1560F48-8DAE-4ABC-83F7-90F126E0B8BC}" type="slidenum">
              <a:rPr lang="sv-SE" smtClean="0"/>
              <a:t>3</a:t>
            </a:fld>
            <a:endParaRPr lang="sv-SE"/>
          </a:p>
        </p:txBody>
      </p:sp>
    </p:spTree>
    <p:extLst>
      <p:ext uri="{BB962C8B-B14F-4D97-AF65-F5344CB8AC3E}">
        <p14:creationId xmlns:p14="http://schemas.microsoft.com/office/powerpoint/2010/main" val="28601085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01283FAC-A721-45A3-BBDE-EAF2B09B7CD9}" type="slidenum">
              <a:rPr lang="en-US" smtClean="0"/>
              <a:t>31</a:t>
            </a:fld>
            <a:endParaRPr lang="en-US"/>
          </a:p>
        </p:txBody>
      </p:sp>
    </p:spTree>
    <p:extLst>
      <p:ext uri="{BB962C8B-B14F-4D97-AF65-F5344CB8AC3E}">
        <p14:creationId xmlns:p14="http://schemas.microsoft.com/office/powerpoint/2010/main" val="2680151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M</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4/16/2018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7971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M</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4/16/2018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0836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M</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4/16/2018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4175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 As part of the Microsoft Cognitive Services suite, Custom Vision Service is designed to allow users and developers to cu</a:t>
            </a:r>
            <a:r>
              <a:rPr lang="en-US" dirty="0"/>
              <a:t>stomize </a:t>
            </a:r>
            <a:r>
              <a:rPr lang="en-US" dirty="0" err="1"/>
              <a:t>thier</a:t>
            </a:r>
            <a:r>
              <a:rPr lang="en-US" dirty="0"/>
              <a:t> own state-of-the-art computer vision models for unique industry or scenario-specific cases. </a:t>
            </a:r>
          </a:p>
          <a:p>
            <a:endParaRPr lang="en-US" dirty="0"/>
          </a:p>
          <a:p>
            <a:r>
              <a:rPr lang="en-US" dirty="0"/>
              <a:t>Custom Vision Service is accessed via the Custom Vision Service portal at https://customvision.ai/ and exposes a rich set of REST-based APIs for both training and prediction.</a:t>
            </a:r>
          </a:p>
          <a:p>
            <a:r>
              <a:rPr lang="en-US" dirty="0"/>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15451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4/16/2018 8:38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9709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R Demo portale</a:t>
            </a:r>
          </a:p>
          <a:p>
            <a:endParaRPr lang="it-IT"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37651051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53675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077034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036584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13246083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4468922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6932897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5071731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5109300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19798139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6886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88723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23913666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86033649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8099439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0784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49747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Blank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38940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Blank Sober blue">
    <p:bg>
      <p:bgPr>
        <a:solidFill>
          <a:srgbClr val="0A79B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0032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0557257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4226983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334178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5401469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30515757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05023893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7604411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137562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06686245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48208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94891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75665664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prstClr val="black"/>
                    </a:gs>
                    <a:gs pos="100000">
                      <a:prstClr val="black"/>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9544861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8899924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2434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3267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861112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9"/>
            <a:ext cx="1408078" cy="300619"/>
          </a:xfrm>
          <a:prstGeom prst="rect">
            <a:avLst/>
          </a:prstGeom>
        </p:spPr>
      </p:pic>
      <p:sp>
        <p:nvSpPr>
          <p:cNvPr id="12" name="Freeform 11"/>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971101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
        <p:nvSpPr>
          <p:cNvPr id="8" name="TextBox 7"/>
          <p:cNvSpPr txBox="1"/>
          <p:nvPr userDrawn="1"/>
        </p:nvSpPr>
        <p:spPr>
          <a:xfrm>
            <a:off x="283308" y="5954047"/>
            <a:ext cx="1892940" cy="622056"/>
          </a:xfrm>
          <a:prstGeom prst="rect">
            <a:avLst/>
          </a:prstGeom>
          <a:noFill/>
        </p:spPr>
        <p:txBody>
          <a:bodyPr wrap="none" lIns="179259" tIns="143407" rIns="179259" bIns="143407"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346427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92940" cy="622056"/>
          </a:xfrm>
          <a:prstGeom prst="rect">
            <a:avLst/>
          </a:prstGeom>
          <a:noFill/>
        </p:spPr>
        <p:txBody>
          <a:bodyPr wrap="none" lIns="179259" tIns="143407" rIns="179259" bIns="143407"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25116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463619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881770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41209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45715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838149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2589637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7"/>
            <a:ext cx="8964248" cy="1158793"/>
          </a:xfrm>
          <a:noFill/>
        </p:spPr>
        <p:txBody>
          <a:bodyPr wrap="square" tIns="91440" bIns="91440" anchor="t" anchorCtr="0">
            <a:spAutoFit/>
          </a:bodyPr>
          <a:lstStyle>
            <a:lvl1pPr>
              <a:defRPr sz="7056"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964247" cy="724246"/>
          </a:xfrm>
          <a:noFill/>
        </p:spPr>
        <p:txBody>
          <a:bodyPr wrap="square" lIns="182880" tIns="146304" rIns="182880" bIns="146304">
            <a:spAutoFit/>
          </a:bodyPr>
          <a:lstStyle>
            <a:lvl1pPr marL="0" indent="0">
              <a:spcBef>
                <a:spcPts val="0"/>
              </a:spcBef>
              <a:buNone/>
              <a:defRPr sz="3136"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6321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964247"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34779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18401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677067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03596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2537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692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726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429321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40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0403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0248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4539" y="1189178"/>
            <a:ext cx="5453252" cy="1943393"/>
          </a:xfrm>
        </p:spPr>
        <p:txBody>
          <a:bodyPr wrap="square">
            <a:spAutoFit/>
          </a:bodyPr>
          <a:lstStyle>
            <a:lvl1pPr marL="0" indent="0">
              <a:spcBef>
                <a:spcPts val="1200"/>
              </a:spcBef>
              <a:buClr>
                <a:schemeClr val="bg1"/>
              </a:buClr>
              <a:buFont typeface="Arial" pitchFamily="34" charset="0"/>
              <a:buChar char="•"/>
              <a:defRPr sz="3135">
                <a:gradFill>
                  <a:gsLst>
                    <a:gs pos="1250">
                      <a:schemeClr val="tx2"/>
                    </a:gs>
                    <a:gs pos="99000">
                      <a:schemeClr val="tx2"/>
                    </a:gs>
                  </a:gsLst>
                  <a:lin ang="5400000" scaled="0"/>
                </a:gradFill>
              </a:defRPr>
            </a:lvl1pPr>
            <a:lvl2pPr marL="520502" indent="-228513">
              <a:buClr>
                <a:schemeClr val="bg1"/>
              </a:buClr>
              <a:defRPr sz="2353"/>
            </a:lvl2pPr>
            <a:lvl3pPr marL="685539" indent="-165038">
              <a:buClr>
                <a:schemeClr val="bg1"/>
              </a:buClr>
              <a:tabLst/>
              <a:defRPr sz="1961"/>
            </a:lvl3pPr>
            <a:lvl4pPr marL="863271" indent="-177733">
              <a:buClr>
                <a:schemeClr val="bg1"/>
              </a:buClr>
              <a:defRPr/>
            </a:lvl4pPr>
            <a:lvl5pPr marL="1028308" indent="-165038">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9510" y="1189178"/>
            <a:ext cx="5453252" cy="1943393"/>
          </a:xfrm>
        </p:spPr>
        <p:txBody>
          <a:bodyPr wrap="square">
            <a:spAutoFit/>
          </a:bodyPr>
          <a:lstStyle>
            <a:lvl1pPr marL="0" indent="0">
              <a:spcBef>
                <a:spcPts val="1200"/>
              </a:spcBef>
              <a:buClr>
                <a:schemeClr val="bg1"/>
              </a:buClr>
              <a:buFont typeface="Arial" pitchFamily="34" charset="0"/>
              <a:buChar char="•"/>
              <a:defRPr sz="3135">
                <a:gradFill>
                  <a:gsLst>
                    <a:gs pos="1250">
                      <a:schemeClr val="tx2"/>
                    </a:gs>
                    <a:gs pos="99000">
                      <a:schemeClr val="tx2"/>
                    </a:gs>
                  </a:gsLst>
                  <a:lin ang="5400000" scaled="0"/>
                </a:gradFill>
              </a:defRPr>
            </a:lvl1pPr>
            <a:lvl2pPr marL="520502" indent="-228513">
              <a:buClr>
                <a:schemeClr val="bg1"/>
              </a:buClr>
              <a:defRPr sz="2353"/>
            </a:lvl2pPr>
            <a:lvl3pPr marL="685539" indent="-165038">
              <a:buClr>
                <a:schemeClr val="bg1"/>
              </a:buClr>
              <a:tabLst/>
              <a:defRPr sz="1961"/>
            </a:lvl3pPr>
            <a:lvl4pPr marL="863271" indent="-177733">
              <a:buClr>
                <a:schemeClr val="bg1"/>
              </a:buClr>
              <a:defRPr/>
            </a:lvl4pPr>
            <a:lvl5pPr marL="1028308" indent="-165038">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79597" y="6609042"/>
            <a:ext cx="2360896" cy="253787"/>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27"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8582" y="6364610"/>
            <a:ext cx="1064371" cy="404644"/>
          </a:xfrm>
          <a:prstGeom prst="rect">
            <a:avLst/>
          </a:prstGeom>
        </p:spPr>
      </p:pic>
    </p:spTree>
    <p:extLst>
      <p:ext uri="{BB962C8B-B14F-4D97-AF65-F5344CB8AC3E}">
        <p14:creationId xmlns:p14="http://schemas.microsoft.com/office/powerpoint/2010/main" val="17351171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26801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82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64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17830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58747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2726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6219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52303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24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60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7275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287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074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45007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32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87047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5329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327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1" y="289513"/>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2362976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9.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9.png"/><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theme" Target="../theme/theme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image" Target="../media/image16.emf"/><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theme" Target="../theme/theme5.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7733028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73" r:id="rId17"/>
    <p:sldLayoutId id="214748377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74664126"/>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52"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092752"/>
          </a:xfrm>
          <a:prstGeom prst="rect">
            <a:avLst/>
          </a:prstGeom>
        </p:spPr>
        <p:txBody>
          <a:bodyPr vert="horz" wrap="square" lIns="146304" tIns="91440" rIns="146304" bIns="91440" rtlCol="0">
            <a:spAutoFit/>
          </a:bodyPr>
          <a:lstStyle/>
          <a:p>
            <a:pPr marL="336080" marR="0" lvl="0"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581" marR="0" lvl="1" indent="-23650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2" y="-8231"/>
            <a:ext cx="936855" cy="5662633"/>
            <a:chOff x="12618967" y="-8396"/>
            <a:chExt cx="955641" cy="5775361"/>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3927"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3927"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732727404"/>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3920" kern="1200" spc="0" baseline="0" dirty="0" smtClean="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47083226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5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80.xml"/></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80.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80.xml"/><Relationship Id="rId5" Type="http://schemas.openxmlformats.org/officeDocument/2006/relationships/image" Target="../media/image60.sv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80.xml"/><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80.xml"/><Relationship Id="rId5" Type="http://schemas.openxmlformats.org/officeDocument/2006/relationships/image" Target="../media/image63.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81.xml"/><Relationship Id="rId5" Type="http://schemas.openxmlformats.org/officeDocument/2006/relationships/image" Target="../media/image63.png"/><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0.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80.xml"/><Relationship Id="rId5" Type="http://schemas.openxmlformats.org/officeDocument/2006/relationships/image" Target="../media/image71.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39.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5.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80.xml"/><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3" Type="http://schemas.openxmlformats.org/officeDocument/2006/relationships/image" Target="../media/image74.JPG"/><Relationship Id="rId7" Type="http://schemas.openxmlformats.org/officeDocument/2006/relationships/image" Target="../media/image78.JPG"/><Relationship Id="rId2" Type="http://schemas.openxmlformats.org/officeDocument/2006/relationships/notesSlide" Target="../notesSlides/notesSlide25.xml"/><Relationship Id="rId1" Type="http://schemas.openxmlformats.org/officeDocument/2006/relationships/slideLayout" Target="../slideLayouts/slideLayout84.xml"/><Relationship Id="rId6" Type="http://schemas.openxmlformats.org/officeDocument/2006/relationships/image" Target="../media/image77.JPG"/><Relationship Id="rId5" Type="http://schemas.openxmlformats.org/officeDocument/2006/relationships/image" Target="../media/image76.JPG"/><Relationship Id="rId4" Type="http://schemas.openxmlformats.org/officeDocument/2006/relationships/image" Target="../media/image75.JP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8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84.xml"/><Relationship Id="rId5" Type="http://schemas.openxmlformats.org/officeDocument/2006/relationships/image" Target="../media/image81.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9.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28.xml"/><Relationship Id="rId1" Type="http://schemas.openxmlformats.org/officeDocument/2006/relationships/slideLayout" Target="../slideLayouts/slideLayout90.xml"/><Relationship Id="rId4" Type="http://schemas.openxmlformats.org/officeDocument/2006/relationships/hyperlink" Target="https://youtu.be/dkruEYuv3Nw"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jpeg"/><Relationship Id="rId2" Type="http://schemas.openxmlformats.org/officeDocument/2006/relationships/notesSlide" Target="../notesSlides/notesSlide3.xml"/><Relationship Id="rId1" Type="http://schemas.openxmlformats.org/officeDocument/2006/relationships/slideLayout" Target="../slideLayouts/slideLayout50.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21.png"/><Relationship Id="rId9" Type="http://schemas.openxmlformats.org/officeDocument/2006/relationships/image" Target="../media/image4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1.xml"/></Relationships>
</file>

<file path=ppt/slides/_rels/slide31.xml.rels><?xml version="1.0" encoding="UTF-8" standalone="yes"?>
<Relationships xmlns="http://schemas.openxmlformats.org/package/2006/relationships"><Relationship Id="rId3" Type="http://schemas.openxmlformats.org/officeDocument/2006/relationships/hyperlink" Target="https://azure.microsoft.com/en-us/services/cognitive-services" TargetMode="External"/><Relationship Id="rId7" Type="http://schemas.openxmlformats.org/officeDocument/2006/relationships/hyperlink" Target="https://aka.ms/kioskapp" TargetMode="External"/><Relationship Id="rId2" Type="http://schemas.openxmlformats.org/officeDocument/2006/relationships/notesSlide" Target="../notesSlides/notesSlide30.xml"/><Relationship Id="rId1" Type="http://schemas.openxmlformats.org/officeDocument/2006/relationships/slideLayout" Target="../slideLayouts/slideLayout81.xml"/><Relationship Id="rId6" Type="http://schemas.openxmlformats.org/officeDocument/2006/relationships/hyperlink" Target="https://github.com/DotNetToscana/CustomVisionCompanion" TargetMode="External"/><Relationship Id="rId5" Type="http://schemas.openxmlformats.org/officeDocument/2006/relationships/hyperlink" Target="https://docs.microsoft.com/en-us/azure/cognitive-services/custom-vision-service/home" TargetMode="External"/><Relationship Id="rId4" Type="http://schemas.openxmlformats.org/officeDocument/2006/relationships/hyperlink" Target="https://www.customvision.ai/"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5.jp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5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5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5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7.xml"/><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80.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 Id="rId9" Type="http://schemas.openxmlformats.org/officeDocument/2006/relationships/image" Target="../media/image5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523220"/>
          </a:xfrm>
          <a:prstGeom prst="rect">
            <a:avLst/>
          </a:prstGeom>
          <a:noFill/>
        </p:spPr>
        <p:txBody>
          <a:bodyPr wrap="square" rtlCol="0" anchor="ctr">
            <a:spAutoFit/>
          </a:bodyPr>
          <a:lstStyle/>
          <a:p>
            <a:pPr algn="ctr"/>
            <a:r>
              <a:rPr lang="en-US" sz="2800" dirty="0">
                <a:solidFill>
                  <a:schemeClr val="bg1"/>
                </a:solidFill>
                <a:latin typeface="Segoe UI Light" panose="020B0502040204020203" pitchFamily="34" charset="0"/>
                <a:cs typeface="Segoe UI Light" panose="020B0502040204020203" pitchFamily="34" charset="0"/>
              </a:rPr>
              <a:t>Welcome to the</a:t>
            </a:r>
          </a:p>
        </p:txBody>
      </p:sp>
      <p:pic>
        <p:nvPicPr>
          <p:cNvPr id="4" name="Picture 3">
            <a:extLst>
              <a:ext uri="{FF2B5EF4-FFF2-40B4-BE49-F238E27FC236}">
                <a16:creationId xmlns:a16="http://schemas.microsoft.com/office/drawing/2014/main" id="{8944580D-0A70-41D9-A670-AA72B5075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080" y="694246"/>
            <a:ext cx="6689840" cy="5943600"/>
          </a:xfrm>
          <a:prstGeom prst="rect">
            <a:avLst/>
          </a:prstGeom>
        </p:spPr>
      </p:pic>
      <p:pic>
        <p:nvPicPr>
          <p:cNvPr id="3" name="Picture 2">
            <a:extLst>
              <a:ext uri="{FF2B5EF4-FFF2-40B4-BE49-F238E27FC236}">
                <a16:creationId xmlns:a16="http://schemas.microsoft.com/office/drawing/2014/main" id="{86F78C3B-E528-40F1-98BF-74D0A056B6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1563" y="285750"/>
            <a:ext cx="1828800" cy="1828800"/>
          </a:xfrm>
          <a:prstGeom prst="rect">
            <a:avLst/>
          </a:prstGeom>
        </p:spPr>
      </p:pic>
      <p:pic>
        <p:nvPicPr>
          <p:cNvPr id="7" name="Picture 6">
            <a:extLst>
              <a:ext uri="{FF2B5EF4-FFF2-40B4-BE49-F238E27FC236}">
                <a16:creationId xmlns:a16="http://schemas.microsoft.com/office/drawing/2014/main" id="{B1D543C9-FF31-4D5D-83B7-E3CF4B0E70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9290" y="4743450"/>
            <a:ext cx="1828800" cy="1828800"/>
          </a:xfrm>
          <a:prstGeom prst="rect">
            <a:avLst/>
          </a:prstGeom>
        </p:spPr>
      </p:pic>
      <p:pic>
        <p:nvPicPr>
          <p:cNvPr id="9" name="Picture 8">
            <a:extLst>
              <a:ext uri="{FF2B5EF4-FFF2-40B4-BE49-F238E27FC236}">
                <a16:creationId xmlns:a16="http://schemas.microsoft.com/office/drawing/2014/main" id="{B94C1426-1DEC-42AD-8076-151C2FF288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637" y="4743450"/>
            <a:ext cx="1828800" cy="1828800"/>
          </a:xfrm>
          <a:prstGeom prst="rect">
            <a:avLst/>
          </a:prstGeom>
        </p:spPr>
      </p:pic>
      <p:pic>
        <p:nvPicPr>
          <p:cNvPr id="11" name="Picture 10">
            <a:extLst>
              <a:ext uri="{FF2B5EF4-FFF2-40B4-BE49-F238E27FC236}">
                <a16:creationId xmlns:a16="http://schemas.microsoft.com/office/drawing/2014/main" id="{E3697456-3A03-4522-A515-5534D28502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643" y="285750"/>
            <a:ext cx="1828800" cy="1828800"/>
          </a:xfrm>
          <a:prstGeom prst="rect">
            <a:avLst/>
          </a:prstGeom>
        </p:spPr>
      </p:pic>
    </p:spTree>
    <p:extLst>
      <p:ext uri="{BB962C8B-B14F-4D97-AF65-F5344CB8AC3E}">
        <p14:creationId xmlns:p14="http://schemas.microsoft.com/office/powerpoint/2010/main" val="345117361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Custom Vision service</a:t>
            </a:r>
          </a:p>
        </p:txBody>
      </p:sp>
      <p:sp>
        <p:nvSpPr>
          <p:cNvPr id="4" name="Text Placeholder 3">
            <a:extLst>
              <a:ext uri="{FF2B5EF4-FFF2-40B4-BE49-F238E27FC236}">
                <a16:creationId xmlns:a16="http://schemas.microsoft.com/office/drawing/2014/main" id="{5EE7D4C3-668D-4C26-8824-5D98BE13B853}"/>
              </a:ext>
            </a:extLst>
          </p:cNvPr>
          <p:cNvSpPr>
            <a:spLocks noGrp="1"/>
          </p:cNvSpPr>
          <p:nvPr>
            <p:ph type="body" sz="quarter" idx="10"/>
          </p:nvPr>
        </p:nvSpPr>
        <p:spPr>
          <a:xfrm>
            <a:off x="269240" y="1189177"/>
            <a:ext cx="11655078" cy="673454"/>
          </a:xfrm>
        </p:spPr>
        <p:txBody>
          <a:bodyPr/>
          <a:lstStyle/>
          <a:p>
            <a:r>
              <a:rPr lang="en-US" dirty="0"/>
              <a:t> </a:t>
            </a:r>
            <a:endParaRPr lang="it-IT" dirty="0"/>
          </a:p>
        </p:txBody>
      </p:sp>
      <p:sp>
        <p:nvSpPr>
          <p:cNvPr id="10" name="Content Placeholder 2">
            <a:extLst>
              <a:ext uri="{FF2B5EF4-FFF2-40B4-BE49-F238E27FC236}">
                <a16:creationId xmlns:a16="http://schemas.microsoft.com/office/drawing/2014/main" id="{E294CC19-311C-4174-B398-C66CD24BE35F}"/>
              </a:ext>
            </a:extLst>
          </p:cNvPr>
          <p:cNvSpPr txBox="1">
            <a:spLocks/>
          </p:cNvSpPr>
          <p:nvPr/>
        </p:nvSpPr>
        <p:spPr>
          <a:xfrm>
            <a:off x="838200" y="1825625"/>
            <a:ext cx="4234314" cy="4881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a:t>Optionally, you can create a Custom Vision service resource on Azure.</a:t>
            </a:r>
          </a:p>
          <a:p>
            <a:pPr marL="0" indent="0">
              <a:lnSpc>
                <a:spcPct val="100000"/>
              </a:lnSpc>
              <a:buNone/>
            </a:pPr>
            <a:endParaRPr lang="en-US" dirty="0"/>
          </a:p>
          <a:p>
            <a:pPr marL="0" indent="0">
              <a:lnSpc>
                <a:spcPct val="100000"/>
              </a:lnSpc>
              <a:buNone/>
            </a:pPr>
            <a:r>
              <a:rPr lang="en-US" dirty="0"/>
              <a:t>It’s the only way to bypass Free tiers.</a:t>
            </a:r>
          </a:p>
        </p:txBody>
      </p:sp>
      <p:pic>
        <p:nvPicPr>
          <p:cNvPr id="8" name="Picture 7">
            <a:extLst>
              <a:ext uri="{FF2B5EF4-FFF2-40B4-BE49-F238E27FC236}">
                <a16:creationId xmlns:a16="http://schemas.microsoft.com/office/drawing/2014/main" id="{491613B3-0112-4D98-A7B1-D98276AE6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1474" y="1366237"/>
            <a:ext cx="5633306" cy="11128372"/>
          </a:xfrm>
          <a:prstGeom prst="rect">
            <a:avLst/>
          </a:prstGeom>
        </p:spPr>
      </p:pic>
    </p:spTree>
    <p:extLst>
      <p:ext uri="{BB962C8B-B14F-4D97-AF65-F5344CB8AC3E}">
        <p14:creationId xmlns:p14="http://schemas.microsoft.com/office/powerpoint/2010/main" val="276617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Classifiers, Projects and Domains</a:t>
            </a:r>
          </a:p>
        </p:txBody>
      </p:sp>
      <p:sp>
        <p:nvSpPr>
          <p:cNvPr id="4" name="Text Placeholder 3">
            <a:extLst>
              <a:ext uri="{FF2B5EF4-FFF2-40B4-BE49-F238E27FC236}">
                <a16:creationId xmlns:a16="http://schemas.microsoft.com/office/drawing/2014/main" id="{5EE7D4C3-668D-4C26-8824-5D98BE13B853}"/>
              </a:ext>
            </a:extLst>
          </p:cNvPr>
          <p:cNvSpPr>
            <a:spLocks noGrp="1"/>
          </p:cNvSpPr>
          <p:nvPr>
            <p:ph type="body" sz="quarter" idx="10"/>
          </p:nvPr>
        </p:nvSpPr>
        <p:spPr>
          <a:xfrm>
            <a:off x="269240" y="1189177"/>
            <a:ext cx="11655078" cy="673454"/>
          </a:xfrm>
        </p:spPr>
        <p:txBody>
          <a:bodyPr/>
          <a:lstStyle/>
          <a:p>
            <a:r>
              <a:rPr lang="en-US" dirty="0"/>
              <a:t> </a:t>
            </a:r>
            <a:endParaRPr lang="it-IT" dirty="0"/>
          </a:p>
        </p:txBody>
      </p:sp>
      <p:sp>
        <p:nvSpPr>
          <p:cNvPr id="10" name="Content Placeholder 2">
            <a:extLst>
              <a:ext uri="{FF2B5EF4-FFF2-40B4-BE49-F238E27FC236}">
                <a16:creationId xmlns:a16="http://schemas.microsoft.com/office/drawing/2014/main" id="{E294CC19-311C-4174-B398-C66CD24BE35F}"/>
              </a:ext>
            </a:extLst>
          </p:cNvPr>
          <p:cNvSpPr txBox="1">
            <a:spLocks/>
          </p:cNvSpPr>
          <p:nvPr/>
        </p:nvSpPr>
        <p:spPr>
          <a:xfrm>
            <a:off x="838200" y="1825625"/>
            <a:ext cx="4234314" cy="1821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a:t>A </a:t>
            </a:r>
            <a:r>
              <a:rPr lang="en-US" b="1" dirty="0"/>
              <a:t>classifier</a:t>
            </a:r>
            <a:r>
              <a:rPr lang="en-US" dirty="0"/>
              <a:t> is a model you build using Custom Vision Service, by using a few training images.</a:t>
            </a:r>
          </a:p>
        </p:txBody>
      </p:sp>
      <p:pic>
        <p:nvPicPr>
          <p:cNvPr id="5" name="Picture 4">
            <a:extLst>
              <a:ext uri="{FF2B5EF4-FFF2-40B4-BE49-F238E27FC236}">
                <a16:creationId xmlns:a16="http://schemas.microsoft.com/office/drawing/2014/main" id="{7170C2FE-E5C4-4791-BC70-570433D3A36A}"/>
              </a:ext>
            </a:extLst>
          </p:cNvPr>
          <p:cNvPicPr>
            <a:picLocks noChangeAspect="1"/>
          </p:cNvPicPr>
          <p:nvPr/>
        </p:nvPicPr>
        <p:blipFill>
          <a:blip r:embed="rId3"/>
          <a:stretch>
            <a:fillRect/>
          </a:stretch>
        </p:blipFill>
        <p:spPr>
          <a:xfrm>
            <a:off x="5875695" y="1914115"/>
            <a:ext cx="4752976" cy="2807226"/>
          </a:xfrm>
          <a:prstGeom prst="rect">
            <a:avLst/>
          </a:prstGeom>
          <a:ln>
            <a:solidFill>
              <a:schemeClr val="tx1">
                <a:lumMod val="95000"/>
                <a:lumOff val="5000"/>
              </a:schemeClr>
            </a:solidFill>
          </a:ln>
        </p:spPr>
      </p:pic>
      <p:sp>
        <p:nvSpPr>
          <p:cNvPr id="7" name="Rectangle 6">
            <a:extLst>
              <a:ext uri="{FF2B5EF4-FFF2-40B4-BE49-F238E27FC236}">
                <a16:creationId xmlns:a16="http://schemas.microsoft.com/office/drawing/2014/main" id="{79E9C9CC-893C-417C-B6A9-E5929A193384}"/>
              </a:ext>
            </a:extLst>
          </p:cNvPr>
          <p:cNvSpPr/>
          <p:nvPr/>
        </p:nvSpPr>
        <p:spPr>
          <a:xfrm>
            <a:off x="6656439" y="4856278"/>
            <a:ext cx="3441290" cy="7669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Classifier = Project</a:t>
            </a:r>
          </a:p>
        </p:txBody>
      </p:sp>
      <p:sp>
        <p:nvSpPr>
          <p:cNvPr id="3" name="Rettangolo 2">
            <a:extLst>
              <a:ext uri="{FF2B5EF4-FFF2-40B4-BE49-F238E27FC236}">
                <a16:creationId xmlns:a16="http://schemas.microsoft.com/office/drawing/2014/main" id="{6E3C7B7A-2F0F-4F3E-9DFD-BECB2788184C}"/>
              </a:ext>
            </a:extLst>
          </p:cNvPr>
          <p:cNvSpPr/>
          <p:nvPr/>
        </p:nvSpPr>
        <p:spPr>
          <a:xfrm>
            <a:off x="838199" y="3818671"/>
            <a:ext cx="4443805" cy="2936188"/>
          </a:xfrm>
          <a:prstGeom prst="rect">
            <a:avLst/>
          </a:prstGeom>
        </p:spPr>
        <p:txBody>
          <a:bodyPr wrap="square">
            <a:spAutoFit/>
          </a:bodyPr>
          <a:lstStyle/>
          <a:p>
            <a:pPr>
              <a:lnSpc>
                <a:spcPct val="110000"/>
              </a:lnSpc>
            </a:pPr>
            <a:r>
              <a:rPr lang="en-US" sz="2800" dirty="0"/>
              <a:t>When you create a project, you select a </a:t>
            </a:r>
            <a:r>
              <a:rPr lang="en-US" sz="2800" b="1" dirty="0"/>
              <a:t>domain</a:t>
            </a:r>
            <a:r>
              <a:rPr lang="en-US" sz="2800" dirty="0"/>
              <a:t> for that project. The domain optimizes a classifier for a specific type of object in your images.</a:t>
            </a:r>
          </a:p>
        </p:txBody>
      </p:sp>
    </p:spTree>
    <p:extLst>
      <p:ext uri="{BB962C8B-B14F-4D97-AF65-F5344CB8AC3E}">
        <p14:creationId xmlns:p14="http://schemas.microsoft.com/office/powerpoint/2010/main" val="407520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Images</a:t>
            </a:r>
          </a:p>
        </p:txBody>
      </p:sp>
      <p:sp>
        <p:nvSpPr>
          <p:cNvPr id="3" name="Text Placeholder 2">
            <a:extLst>
              <a:ext uri="{FF2B5EF4-FFF2-40B4-BE49-F238E27FC236}">
                <a16:creationId xmlns:a16="http://schemas.microsoft.com/office/drawing/2014/main" id="{4A1E466A-BF03-485B-8F45-17DE437B9452}"/>
              </a:ext>
            </a:extLst>
          </p:cNvPr>
          <p:cNvSpPr>
            <a:spLocks noGrp="1"/>
          </p:cNvSpPr>
          <p:nvPr>
            <p:ph type="body" sz="quarter" idx="10"/>
          </p:nvPr>
        </p:nvSpPr>
        <p:spPr>
          <a:xfrm>
            <a:off x="269240" y="1189177"/>
            <a:ext cx="11655078" cy="673454"/>
          </a:xfrm>
        </p:spPr>
        <p:txBody>
          <a:bodyPr/>
          <a:lstStyle/>
          <a:p>
            <a:r>
              <a:rPr lang="en-US" dirty="0"/>
              <a:t> </a:t>
            </a:r>
            <a:endParaRPr lang="it-IT" dirty="0"/>
          </a:p>
        </p:txBody>
      </p:sp>
      <p:sp>
        <p:nvSpPr>
          <p:cNvPr id="8" name="Content Placeholder 2">
            <a:extLst>
              <a:ext uri="{FF2B5EF4-FFF2-40B4-BE49-F238E27FC236}">
                <a16:creationId xmlns:a16="http://schemas.microsoft.com/office/drawing/2014/main" id="{5C3C103A-1E86-4635-994D-D02FF0C7A3B2}"/>
              </a:ext>
            </a:extLst>
          </p:cNvPr>
          <p:cNvSpPr txBox="1">
            <a:spLocks/>
          </p:cNvSpPr>
          <p:nvPr/>
        </p:nvSpPr>
        <p:spPr>
          <a:xfrm>
            <a:off x="838199" y="1825624"/>
            <a:ext cx="4264743" cy="4231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a:t>To create a high precision classifier, Custom Vision Service needs several </a:t>
            </a:r>
            <a:r>
              <a:rPr lang="en-US" b="1" dirty="0"/>
              <a:t>training images</a:t>
            </a:r>
            <a:r>
              <a:rPr lang="en-US" dirty="0"/>
              <a:t>.</a:t>
            </a:r>
          </a:p>
        </p:txBody>
      </p:sp>
      <p:pic>
        <p:nvPicPr>
          <p:cNvPr id="4" name="Picture 3">
            <a:extLst>
              <a:ext uri="{FF2B5EF4-FFF2-40B4-BE49-F238E27FC236}">
                <a16:creationId xmlns:a16="http://schemas.microsoft.com/office/drawing/2014/main" id="{6452BC26-EAD6-48A1-8013-5E8EAA58F996}"/>
              </a:ext>
            </a:extLst>
          </p:cNvPr>
          <p:cNvPicPr>
            <a:picLocks noChangeAspect="1"/>
          </p:cNvPicPr>
          <p:nvPr/>
        </p:nvPicPr>
        <p:blipFill>
          <a:blip r:embed="rId3"/>
          <a:stretch>
            <a:fillRect/>
          </a:stretch>
        </p:blipFill>
        <p:spPr>
          <a:xfrm>
            <a:off x="5703184" y="3438115"/>
            <a:ext cx="4935320" cy="2491218"/>
          </a:xfrm>
          <a:prstGeom prst="rect">
            <a:avLst/>
          </a:prstGeom>
          <a:ln>
            <a:solidFill>
              <a:schemeClr val="tx1">
                <a:lumMod val="95000"/>
                <a:lumOff val="5000"/>
              </a:schemeClr>
            </a:solidFill>
          </a:ln>
        </p:spPr>
      </p:pic>
      <p:pic>
        <p:nvPicPr>
          <p:cNvPr id="5" name="Graphic 4">
            <a:extLst>
              <a:ext uri="{FF2B5EF4-FFF2-40B4-BE49-F238E27FC236}">
                <a16:creationId xmlns:a16="http://schemas.microsoft.com/office/drawing/2014/main" id="{7EC7208A-C173-4BB1-8DE4-534AD0F9A0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21819" y="1690688"/>
            <a:ext cx="1291868" cy="1710660"/>
          </a:xfrm>
          <a:prstGeom prst="rect">
            <a:avLst/>
          </a:prstGeom>
        </p:spPr>
      </p:pic>
    </p:spTree>
    <p:extLst>
      <p:ext uri="{BB962C8B-B14F-4D97-AF65-F5344CB8AC3E}">
        <p14:creationId xmlns:p14="http://schemas.microsoft.com/office/powerpoint/2010/main" val="252188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Iteration</a:t>
            </a:r>
          </a:p>
        </p:txBody>
      </p:sp>
      <p:sp>
        <p:nvSpPr>
          <p:cNvPr id="3" name="Text Placeholder 2">
            <a:extLst>
              <a:ext uri="{FF2B5EF4-FFF2-40B4-BE49-F238E27FC236}">
                <a16:creationId xmlns:a16="http://schemas.microsoft.com/office/drawing/2014/main" id="{7E5E9737-A8DE-41C2-8B1F-7FBBB1EEB10D}"/>
              </a:ext>
            </a:extLst>
          </p:cNvPr>
          <p:cNvSpPr>
            <a:spLocks noGrp="1"/>
          </p:cNvSpPr>
          <p:nvPr>
            <p:ph type="body" sz="quarter" idx="10"/>
          </p:nvPr>
        </p:nvSpPr>
        <p:spPr/>
        <p:txBody>
          <a:bodyPr/>
          <a:lstStyle/>
          <a:p>
            <a:endParaRPr lang="it-IT"/>
          </a:p>
        </p:txBody>
      </p:sp>
      <p:sp>
        <p:nvSpPr>
          <p:cNvPr id="4" name="Content Placeholder 2"/>
          <p:cNvSpPr txBox="1">
            <a:spLocks/>
          </p:cNvSpPr>
          <p:nvPr/>
        </p:nvSpPr>
        <p:spPr>
          <a:xfrm>
            <a:off x="838200" y="1550322"/>
            <a:ext cx="10515600" cy="987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6" name="Picture 5">
            <a:extLst>
              <a:ext uri="{FF2B5EF4-FFF2-40B4-BE49-F238E27FC236}">
                <a16:creationId xmlns:a16="http://schemas.microsoft.com/office/drawing/2014/main" id="{2CC344C0-EE16-4648-8E30-D6FFCDA3D328}"/>
              </a:ext>
            </a:extLst>
          </p:cNvPr>
          <p:cNvPicPr>
            <a:picLocks noChangeAspect="1"/>
          </p:cNvPicPr>
          <p:nvPr/>
        </p:nvPicPr>
        <p:blipFill>
          <a:blip r:embed="rId3"/>
          <a:stretch>
            <a:fillRect/>
          </a:stretch>
        </p:blipFill>
        <p:spPr>
          <a:xfrm>
            <a:off x="4486946" y="1825625"/>
            <a:ext cx="1976451" cy="3991354"/>
          </a:xfrm>
          <a:prstGeom prst="rect">
            <a:avLst/>
          </a:prstGeom>
          <a:ln>
            <a:solidFill>
              <a:srgbClr val="212121"/>
            </a:solidFill>
          </a:ln>
        </p:spPr>
      </p:pic>
      <p:sp>
        <p:nvSpPr>
          <p:cNvPr id="9" name="Content Placeholder 2">
            <a:extLst>
              <a:ext uri="{FF2B5EF4-FFF2-40B4-BE49-F238E27FC236}">
                <a16:creationId xmlns:a16="http://schemas.microsoft.com/office/drawing/2014/main" id="{74FFC091-BCFB-43B4-9F3E-6947FAC32F0C}"/>
              </a:ext>
            </a:extLst>
          </p:cNvPr>
          <p:cNvSpPr txBox="1">
            <a:spLocks/>
          </p:cNvSpPr>
          <p:nvPr/>
        </p:nvSpPr>
        <p:spPr>
          <a:xfrm>
            <a:off x="838200" y="1825625"/>
            <a:ext cx="2711245" cy="3256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a:t>Every time you Train or re-train your classifier, you create a new </a:t>
            </a:r>
            <a:r>
              <a:rPr lang="en-US" b="1" dirty="0"/>
              <a:t>iteration</a:t>
            </a:r>
            <a:r>
              <a:rPr lang="en-US" dirty="0"/>
              <a:t> of your model.</a:t>
            </a:r>
          </a:p>
        </p:txBody>
      </p:sp>
      <p:pic>
        <p:nvPicPr>
          <p:cNvPr id="10" name="Picture 9">
            <a:extLst>
              <a:ext uri="{FF2B5EF4-FFF2-40B4-BE49-F238E27FC236}">
                <a16:creationId xmlns:a16="http://schemas.microsoft.com/office/drawing/2014/main" id="{5C4C034B-D085-4620-BA46-6F9991E7E06A}"/>
              </a:ext>
            </a:extLst>
          </p:cNvPr>
          <p:cNvPicPr>
            <a:picLocks noChangeAspect="1"/>
          </p:cNvPicPr>
          <p:nvPr/>
        </p:nvPicPr>
        <p:blipFill>
          <a:blip r:embed="rId4"/>
          <a:stretch>
            <a:fillRect/>
          </a:stretch>
        </p:blipFill>
        <p:spPr>
          <a:xfrm>
            <a:off x="5848791" y="2260416"/>
            <a:ext cx="5677290" cy="3393133"/>
          </a:xfrm>
          <a:prstGeom prst="rect">
            <a:avLst/>
          </a:prstGeom>
          <a:ln>
            <a:solidFill>
              <a:srgbClr val="212121"/>
            </a:solidFill>
          </a:ln>
        </p:spPr>
      </p:pic>
      <p:grpSp>
        <p:nvGrpSpPr>
          <p:cNvPr id="11" name="Group 10">
            <a:extLst>
              <a:ext uri="{FF2B5EF4-FFF2-40B4-BE49-F238E27FC236}">
                <a16:creationId xmlns:a16="http://schemas.microsoft.com/office/drawing/2014/main" id="{385CF839-4469-4945-854D-2241AB22B3B7}"/>
              </a:ext>
            </a:extLst>
          </p:cNvPr>
          <p:cNvGrpSpPr/>
          <p:nvPr/>
        </p:nvGrpSpPr>
        <p:grpSpPr>
          <a:xfrm rot="10800000" flipH="1">
            <a:off x="5475171" y="3663821"/>
            <a:ext cx="838200" cy="863738"/>
            <a:chOff x="5871397" y="3035339"/>
            <a:chExt cx="1219200" cy="1219200"/>
          </a:xfrm>
        </p:grpSpPr>
        <p:sp>
          <p:nvSpPr>
            <p:cNvPr id="12" name="Oval 11">
              <a:extLst>
                <a:ext uri="{FF2B5EF4-FFF2-40B4-BE49-F238E27FC236}">
                  <a16:creationId xmlns:a16="http://schemas.microsoft.com/office/drawing/2014/main" id="{EF374507-9B5D-4752-8249-61D332F7B0F6}"/>
                </a:ext>
              </a:extLst>
            </p:cNvPr>
            <p:cNvSpPr/>
            <p:nvPr/>
          </p:nvSpPr>
          <p:spPr bwMode="auto">
            <a:xfrm>
              <a:off x="5871397" y="3035339"/>
              <a:ext cx="1219200" cy="1219200"/>
            </a:xfrm>
            <a:prstGeom prst="ellipse">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600"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13" name="Picture 12">
              <a:extLst>
                <a:ext uri="{FF2B5EF4-FFF2-40B4-BE49-F238E27FC236}">
                  <a16:creationId xmlns:a16="http://schemas.microsoft.com/office/drawing/2014/main" id="{4B4E2DD2-8F11-4BD1-9342-2186863C9565}"/>
                </a:ext>
              </a:extLst>
            </p:cNvPr>
            <p:cNvPicPr>
              <a:picLocks noChangeAspect="1"/>
            </p:cNvPicPr>
            <p:nvPr/>
          </p:nvPicPr>
          <p:blipFill>
            <a:blip r:embed="rId5"/>
            <a:stretch>
              <a:fillRect/>
            </a:stretch>
          </p:blipFill>
          <p:spPr>
            <a:xfrm>
              <a:off x="6284239" y="3206553"/>
              <a:ext cx="543598" cy="876771"/>
            </a:xfrm>
            <a:prstGeom prst="rect">
              <a:avLst/>
            </a:prstGeom>
          </p:spPr>
        </p:pic>
      </p:grpSp>
    </p:spTree>
    <p:extLst>
      <p:ext uri="{BB962C8B-B14F-4D97-AF65-F5344CB8AC3E}">
        <p14:creationId xmlns:p14="http://schemas.microsoft.com/office/powerpoint/2010/main" val="87239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Terms</a:t>
            </a:r>
          </a:p>
        </p:txBody>
      </p:sp>
      <p:sp>
        <p:nvSpPr>
          <p:cNvPr id="6" name="Content Placeholder 2">
            <a:extLst>
              <a:ext uri="{FF2B5EF4-FFF2-40B4-BE49-F238E27FC236}">
                <a16:creationId xmlns:a16="http://schemas.microsoft.com/office/drawing/2014/main" id="{75987154-C6A7-45B6-BEEA-F8094512D3EE}"/>
              </a:ext>
            </a:extLst>
          </p:cNvPr>
          <p:cNvSpPr>
            <a:spLocks noGrp="1"/>
          </p:cNvSpPr>
          <p:nvPr>
            <p:ph type="body" sz="quarter" idx="10"/>
          </p:nvPr>
        </p:nvSpPr>
        <p:spPr/>
        <p:txBody>
          <a:bodyPr>
            <a:normAutofit/>
          </a:bodyPr>
          <a:lstStyle/>
          <a:p>
            <a:pPr marL="344488" indent="0">
              <a:buNone/>
            </a:pPr>
            <a:br>
              <a:rPr lang="en-US" dirty="0"/>
            </a:br>
            <a:endParaRPr lang="en-US" dirty="0"/>
          </a:p>
        </p:txBody>
      </p:sp>
      <p:sp>
        <p:nvSpPr>
          <p:cNvPr id="9" name="Content Placeholder 2">
            <a:extLst>
              <a:ext uri="{FF2B5EF4-FFF2-40B4-BE49-F238E27FC236}">
                <a16:creationId xmlns:a16="http://schemas.microsoft.com/office/drawing/2014/main" id="{6E98B5AA-4583-4F3F-ACF1-25AEA584380B}"/>
              </a:ext>
            </a:extLst>
          </p:cNvPr>
          <p:cNvSpPr txBox="1">
            <a:spLocks/>
          </p:cNvSpPr>
          <p:nvPr/>
        </p:nvSpPr>
        <p:spPr>
          <a:xfrm>
            <a:off x="838199" y="1786297"/>
            <a:ext cx="10685203" cy="199420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b="1" dirty="0"/>
              <a:t>Precision</a:t>
            </a:r>
            <a:br>
              <a:rPr lang="en-US" dirty="0"/>
            </a:br>
            <a:r>
              <a:rPr lang="en-US" dirty="0"/>
              <a:t>When you classify an image, how likely is your classifier to correctly classify the image? Out of all images used to train the classifier (Picasso, Rembrandt, and Pollock), what percent did the model get correct? 99 correct tags out of 100 images gives a Precision of 99%.</a:t>
            </a:r>
          </a:p>
        </p:txBody>
      </p:sp>
      <p:sp>
        <p:nvSpPr>
          <p:cNvPr id="11" name="Content Placeholder 2">
            <a:extLst>
              <a:ext uri="{FF2B5EF4-FFF2-40B4-BE49-F238E27FC236}">
                <a16:creationId xmlns:a16="http://schemas.microsoft.com/office/drawing/2014/main" id="{AAA1BFFF-46B8-4422-8251-C5EF2E11B24B}"/>
              </a:ext>
            </a:extLst>
          </p:cNvPr>
          <p:cNvSpPr txBox="1">
            <a:spLocks/>
          </p:cNvSpPr>
          <p:nvPr/>
        </p:nvSpPr>
        <p:spPr>
          <a:xfrm>
            <a:off x="838198" y="3924813"/>
            <a:ext cx="10685205" cy="20925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b="1" dirty="0"/>
              <a:t>Recall</a:t>
            </a:r>
            <a:br>
              <a:rPr lang="en-US" b="1" dirty="0"/>
            </a:br>
            <a:r>
              <a:rPr lang="en-US" dirty="0"/>
              <a:t>Out of all images that should have been classified correctly, how many did your classifier identify correctly? A Recall of 100% would mean, if there were 12 Picasso paintings in the images used to train the classifier, 12 Picasso paintings were found by the classifier.</a:t>
            </a:r>
            <a:endParaRPr lang="en-US" b="1" dirty="0"/>
          </a:p>
        </p:txBody>
      </p:sp>
    </p:spTree>
    <p:extLst>
      <p:ext uri="{BB962C8B-B14F-4D97-AF65-F5344CB8AC3E}">
        <p14:creationId xmlns:p14="http://schemas.microsoft.com/office/powerpoint/2010/main" val="3563181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 Model</a:t>
            </a:r>
          </a:p>
        </p:txBody>
      </p:sp>
      <p:sp>
        <p:nvSpPr>
          <p:cNvPr id="3" name="Text Placeholder 2">
            <a:extLst>
              <a:ext uri="{FF2B5EF4-FFF2-40B4-BE49-F238E27FC236}">
                <a16:creationId xmlns:a16="http://schemas.microsoft.com/office/drawing/2014/main" id="{6219809E-F5C9-43AE-91B3-EE8FEDF7E88F}"/>
              </a:ext>
            </a:extLst>
          </p:cNvPr>
          <p:cNvSpPr>
            <a:spLocks noGrp="1"/>
          </p:cNvSpPr>
          <p:nvPr>
            <p:ph type="body" sz="quarter" idx="10"/>
          </p:nvPr>
        </p:nvSpPr>
        <p:spPr>
          <a:xfrm>
            <a:off x="269240" y="1189177"/>
            <a:ext cx="4953030" cy="4969749"/>
          </a:xfrm>
        </p:spPr>
        <p:txBody>
          <a:bodyPr/>
          <a:lstStyle/>
          <a:p>
            <a:r>
              <a:rPr lang="en-US" dirty="0"/>
              <a:t>After you train your model, you can quickly test it using a locally stored image or an online image.</a:t>
            </a:r>
            <a:endParaRPr lang="en-US" b="1" dirty="0"/>
          </a:p>
          <a:p>
            <a:endParaRPr lang="it-IT" dirty="0"/>
          </a:p>
        </p:txBody>
      </p:sp>
      <p:pic>
        <p:nvPicPr>
          <p:cNvPr id="4" name="Picture 3">
            <a:extLst>
              <a:ext uri="{FF2B5EF4-FFF2-40B4-BE49-F238E27FC236}">
                <a16:creationId xmlns:a16="http://schemas.microsoft.com/office/drawing/2014/main" id="{C6C7F2EF-0AAF-4552-9CDF-82CC4D47FB45}"/>
              </a:ext>
            </a:extLst>
          </p:cNvPr>
          <p:cNvPicPr>
            <a:picLocks noChangeAspect="1"/>
          </p:cNvPicPr>
          <p:nvPr/>
        </p:nvPicPr>
        <p:blipFill>
          <a:blip r:embed="rId3"/>
          <a:stretch>
            <a:fillRect/>
          </a:stretch>
        </p:blipFill>
        <p:spPr>
          <a:xfrm>
            <a:off x="5275428" y="1442167"/>
            <a:ext cx="3802054" cy="4121853"/>
          </a:xfrm>
          <a:prstGeom prst="rect">
            <a:avLst/>
          </a:prstGeom>
          <a:ln>
            <a:solidFill>
              <a:srgbClr val="212121"/>
            </a:solidFill>
          </a:ln>
        </p:spPr>
      </p:pic>
      <p:pic>
        <p:nvPicPr>
          <p:cNvPr id="12" name="Picture 11">
            <a:extLst>
              <a:ext uri="{FF2B5EF4-FFF2-40B4-BE49-F238E27FC236}">
                <a16:creationId xmlns:a16="http://schemas.microsoft.com/office/drawing/2014/main" id="{8D9CE1A5-4246-4A66-A6F9-0551BD1A6B3E}"/>
              </a:ext>
            </a:extLst>
          </p:cNvPr>
          <p:cNvPicPr>
            <a:picLocks noChangeAspect="1"/>
          </p:cNvPicPr>
          <p:nvPr/>
        </p:nvPicPr>
        <p:blipFill>
          <a:blip r:embed="rId4"/>
          <a:stretch>
            <a:fillRect/>
          </a:stretch>
        </p:blipFill>
        <p:spPr>
          <a:xfrm>
            <a:off x="8682447" y="2270912"/>
            <a:ext cx="2464361" cy="2464361"/>
          </a:xfrm>
          <a:prstGeom prst="rect">
            <a:avLst/>
          </a:prstGeom>
        </p:spPr>
      </p:pic>
      <p:grpSp>
        <p:nvGrpSpPr>
          <p:cNvPr id="9" name="Group 8">
            <a:extLst>
              <a:ext uri="{FF2B5EF4-FFF2-40B4-BE49-F238E27FC236}">
                <a16:creationId xmlns:a16="http://schemas.microsoft.com/office/drawing/2014/main" id="{E3117731-30DD-4CD4-B0DB-A154D55EFA5D}"/>
              </a:ext>
            </a:extLst>
          </p:cNvPr>
          <p:cNvGrpSpPr/>
          <p:nvPr/>
        </p:nvGrpSpPr>
        <p:grpSpPr>
          <a:xfrm rot="10800000" flipH="1">
            <a:off x="7971736" y="3014883"/>
            <a:ext cx="838200" cy="863738"/>
            <a:chOff x="5871397" y="3035339"/>
            <a:chExt cx="1219200" cy="1219200"/>
          </a:xfrm>
        </p:grpSpPr>
        <p:sp>
          <p:nvSpPr>
            <p:cNvPr id="10" name="Oval 9">
              <a:extLst>
                <a:ext uri="{FF2B5EF4-FFF2-40B4-BE49-F238E27FC236}">
                  <a16:creationId xmlns:a16="http://schemas.microsoft.com/office/drawing/2014/main" id="{8F6A242A-4217-4B6F-A37B-85D513DE5674}"/>
                </a:ext>
              </a:extLst>
            </p:cNvPr>
            <p:cNvSpPr/>
            <p:nvPr/>
          </p:nvSpPr>
          <p:spPr bwMode="auto">
            <a:xfrm>
              <a:off x="5871397" y="3035339"/>
              <a:ext cx="1219200" cy="1219200"/>
            </a:xfrm>
            <a:prstGeom prst="ellipse">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600"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11" name="Picture 10">
              <a:extLst>
                <a:ext uri="{FF2B5EF4-FFF2-40B4-BE49-F238E27FC236}">
                  <a16:creationId xmlns:a16="http://schemas.microsoft.com/office/drawing/2014/main" id="{2BB67EC3-BCB5-403C-AF3A-3E8E2851C50A}"/>
                </a:ext>
              </a:extLst>
            </p:cNvPr>
            <p:cNvPicPr>
              <a:picLocks noChangeAspect="1"/>
            </p:cNvPicPr>
            <p:nvPr/>
          </p:nvPicPr>
          <p:blipFill>
            <a:blip r:embed="rId5"/>
            <a:stretch>
              <a:fillRect/>
            </a:stretch>
          </p:blipFill>
          <p:spPr>
            <a:xfrm>
              <a:off x="6284239" y="3206553"/>
              <a:ext cx="543598" cy="876771"/>
            </a:xfrm>
            <a:prstGeom prst="rect">
              <a:avLst/>
            </a:prstGeom>
          </p:spPr>
        </p:pic>
      </p:grpSp>
    </p:spTree>
    <p:extLst>
      <p:ext uri="{BB962C8B-B14F-4D97-AF65-F5344CB8AC3E}">
        <p14:creationId xmlns:p14="http://schemas.microsoft.com/office/powerpoint/2010/main" val="17017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a Classifier</a:t>
            </a:r>
          </a:p>
        </p:txBody>
      </p:sp>
      <p:sp>
        <p:nvSpPr>
          <p:cNvPr id="3" name="Text Placeholder 2">
            <a:extLst>
              <a:ext uri="{FF2B5EF4-FFF2-40B4-BE49-F238E27FC236}">
                <a16:creationId xmlns:a16="http://schemas.microsoft.com/office/drawing/2014/main" id="{BC3EE46D-3981-4086-9474-942410C323E8}"/>
              </a:ext>
            </a:extLst>
          </p:cNvPr>
          <p:cNvSpPr>
            <a:spLocks noGrp="1"/>
          </p:cNvSpPr>
          <p:nvPr>
            <p:ph type="body" sz="quarter" idx="10"/>
          </p:nvPr>
        </p:nvSpPr>
        <p:spPr>
          <a:xfrm>
            <a:off x="269240" y="1189177"/>
            <a:ext cx="6750992" cy="3714799"/>
          </a:xfrm>
        </p:spPr>
        <p:txBody>
          <a:bodyPr/>
          <a:lstStyle/>
          <a:p>
            <a:r>
              <a:rPr lang="en-US" dirty="0"/>
              <a:t>The best way to have a quality classifier is to </a:t>
            </a:r>
            <a:r>
              <a:rPr lang="en-US" b="1" dirty="0"/>
              <a:t>add more varied tagged images</a:t>
            </a:r>
            <a:r>
              <a:rPr lang="en-US" dirty="0"/>
              <a:t> (different backgrounds, angles, object size, groups of photos, light condition, and variants of types.)</a:t>
            </a:r>
          </a:p>
          <a:p>
            <a:endParaRPr lang="it-IT" dirty="0"/>
          </a:p>
        </p:txBody>
      </p:sp>
      <p:pic>
        <p:nvPicPr>
          <p:cNvPr id="10" name="Picture 9">
            <a:extLst>
              <a:ext uri="{FF2B5EF4-FFF2-40B4-BE49-F238E27FC236}">
                <a16:creationId xmlns:a16="http://schemas.microsoft.com/office/drawing/2014/main" id="{0224EEF1-118B-4858-B833-9F4CC4781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025" y="1325665"/>
            <a:ext cx="4666389" cy="4404851"/>
          </a:xfrm>
          <a:prstGeom prst="rect">
            <a:avLst/>
          </a:prstGeom>
          <a:ln>
            <a:solidFill>
              <a:srgbClr val="212121"/>
            </a:solidFill>
          </a:ln>
        </p:spPr>
      </p:pic>
    </p:spTree>
    <p:extLst>
      <p:ext uri="{BB962C8B-B14F-4D97-AF65-F5344CB8AC3E}">
        <p14:creationId xmlns:p14="http://schemas.microsoft.com/office/powerpoint/2010/main" val="244223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6C5F48D-CC5A-415A-9373-5B0AF11C70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436" y="1825625"/>
            <a:ext cx="3132093" cy="4022487"/>
          </a:xfrm>
          <a:prstGeom prst="rect">
            <a:avLst/>
          </a:prstGeom>
          <a:ln>
            <a:solidFill>
              <a:srgbClr val="212121"/>
            </a:solidFill>
          </a:ln>
        </p:spPr>
      </p:pic>
      <p:sp>
        <p:nvSpPr>
          <p:cNvPr id="2" name="Title 1"/>
          <p:cNvSpPr>
            <a:spLocks noGrp="1"/>
          </p:cNvSpPr>
          <p:nvPr>
            <p:ph type="title"/>
          </p:nvPr>
        </p:nvSpPr>
        <p:spPr/>
        <p:txBody>
          <a:bodyPr/>
          <a:lstStyle/>
          <a:p>
            <a:r>
              <a:rPr lang="en-US" dirty="0"/>
              <a:t>Recap - Building a Classifier</a:t>
            </a:r>
          </a:p>
        </p:txBody>
      </p:sp>
      <p:sp>
        <p:nvSpPr>
          <p:cNvPr id="3" name="Content Placeholder 2"/>
          <p:cNvSpPr>
            <a:spLocks noGrp="1"/>
          </p:cNvSpPr>
          <p:nvPr>
            <p:ph type="body" sz="quarter" idx="10"/>
          </p:nvPr>
        </p:nvSpPr>
        <p:spPr>
          <a:xfrm>
            <a:off x="269303" y="1187644"/>
            <a:ext cx="11655078" cy="5189559"/>
          </a:xfrm>
        </p:spPr>
        <p:txBody>
          <a:bodyPr>
            <a:normAutofit fontScale="77500" lnSpcReduction="20000"/>
          </a:bodyPr>
          <a:lstStyle/>
          <a:p>
            <a:pPr marL="687388" indent="-342900">
              <a:lnSpc>
                <a:spcPct val="100000"/>
              </a:lnSpc>
            </a:pPr>
            <a:endParaRPr lang="en-US" dirty="0"/>
          </a:p>
          <a:p>
            <a:pPr marL="687388" indent="-342900">
              <a:lnSpc>
                <a:spcPct val="100000"/>
              </a:lnSpc>
            </a:pPr>
            <a:r>
              <a:rPr lang="en-US" dirty="0"/>
              <a:t>Create a project</a:t>
            </a:r>
          </a:p>
          <a:p>
            <a:pPr marL="687388" indent="-342900">
              <a:lnSpc>
                <a:spcPct val="100000"/>
              </a:lnSpc>
            </a:pPr>
            <a:endParaRPr lang="en-US" dirty="0"/>
          </a:p>
          <a:p>
            <a:pPr marL="687388" indent="-342900">
              <a:lnSpc>
                <a:spcPct val="100000"/>
              </a:lnSpc>
            </a:pPr>
            <a:r>
              <a:rPr lang="en-US" dirty="0"/>
              <a:t>Select a domain</a:t>
            </a:r>
          </a:p>
          <a:p>
            <a:pPr marL="687388" indent="-342900">
              <a:lnSpc>
                <a:spcPct val="100000"/>
              </a:lnSpc>
            </a:pPr>
            <a:endParaRPr lang="en-US" dirty="0"/>
          </a:p>
          <a:p>
            <a:pPr marL="687388" indent="-342900">
              <a:lnSpc>
                <a:spcPct val="100000"/>
              </a:lnSpc>
            </a:pPr>
            <a:r>
              <a:rPr lang="en-US" dirty="0"/>
              <a:t>Add images</a:t>
            </a:r>
          </a:p>
          <a:p>
            <a:pPr marL="687388" indent="-342900">
              <a:lnSpc>
                <a:spcPct val="100000"/>
              </a:lnSpc>
            </a:pPr>
            <a:endParaRPr lang="en-US" dirty="0"/>
          </a:p>
          <a:p>
            <a:pPr marL="687388" indent="-342900">
              <a:lnSpc>
                <a:spcPct val="100000"/>
              </a:lnSpc>
            </a:pPr>
            <a:r>
              <a:rPr lang="en-US" dirty="0"/>
              <a:t>Assign tags to images</a:t>
            </a:r>
          </a:p>
          <a:p>
            <a:pPr marL="687388" indent="-342900">
              <a:lnSpc>
                <a:spcPct val="100000"/>
              </a:lnSpc>
            </a:pPr>
            <a:endParaRPr lang="en-US" dirty="0"/>
          </a:p>
          <a:p>
            <a:pPr marL="687388" indent="-342900">
              <a:lnSpc>
                <a:spcPct val="100000"/>
              </a:lnSpc>
            </a:pPr>
            <a:r>
              <a:rPr lang="en-US" dirty="0"/>
              <a:t>Train the classifier</a:t>
            </a:r>
          </a:p>
          <a:p>
            <a:pPr marL="687388" indent="-342900">
              <a:lnSpc>
                <a:spcPct val="100000"/>
              </a:lnSpc>
            </a:pPr>
            <a:endParaRPr lang="en-US" dirty="0"/>
          </a:p>
          <a:p>
            <a:pPr marL="687388" indent="-342900">
              <a:lnSpc>
                <a:spcPct val="100000"/>
              </a:lnSpc>
            </a:pPr>
            <a:r>
              <a:rPr lang="en-US" dirty="0"/>
              <a:t>Evaluate the classifier</a:t>
            </a:r>
          </a:p>
          <a:p>
            <a:pPr marL="687388" indent="-342900"/>
            <a:endParaRPr lang="en-US" dirty="0"/>
          </a:p>
        </p:txBody>
      </p:sp>
      <p:pic>
        <p:nvPicPr>
          <p:cNvPr id="6" name="Picture 5">
            <a:extLst>
              <a:ext uri="{FF2B5EF4-FFF2-40B4-BE49-F238E27FC236}">
                <a16:creationId xmlns:a16="http://schemas.microsoft.com/office/drawing/2014/main" id="{02BEE101-D8AC-4C1B-A997-BC449937D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7045" y="4743860"/>
            <a:ext cx="3333136" cy="1549518"/>
          </a:xfrm>
          <a:prstGeom prst="rect">
            <a:avLst/>
          </a:prstGeom>
          <a:ln>
            <a:solidFill>
              <a:srgbClr val="212121"/>
            </a:solidFill>
          </a:ln>
        </p:spPr>
      </p:pic>
      <p:grpSp>
        <p:nvGrpSpPr>
          <p:cNvPr id="7" name="Group 6">
            <a:extLst>
              <a:ext uri="{FF2B5EF4-FFF2-40B4-BE49-F238E27FC236}">
                <a16:creationId xmlns:a16="http://schemas.microsoft.com/office/drawing/2014/main" id="{23E70FC1-F9EC-45E6-9848-A54C99150484}"/>
              </a:ext>
            </a:extLst>
          </p:cNvPr>
          <p:cNvGrpSpPr/>
          <p:nvPr/>
        </p:nvGrpSpPr>
        <p:grpSpPr>
          <a:xfrm rot="16200000" flipH="1">
            <a:off x="8306033" y="4177054"/>
            <a:ext cx="838200" cy="863738"/>
            <a:chOff x="5871397" y="3035339"/>
            <a:chExt cx="1219200" cy="1219200"/>
          </a:xfrm>
        </p:grpSpPr>
        <p:sp>
          <p:nvSpPr>
            <p:cNvPr id="8" name="Oval 7">
              <a:extLst>
                <a:ext uri="{FF2B5EF4-FFF2-40B4-BE49-F238E27FC236}">
                  <a16:creationId xmlns:a16="http://schemas.microsoft.com/office/drawing/2014/main" id="{4987B655-F51E-488D-9E13-9BCC0A2C0655}"/>
                </a:ext>
              </a:extLst>
            </p:cNvPr>
            <p:cNvSpPr/>
            <p:nvPr/>
          </p:nvSpPr>
          <p:spPr bwMode="auto">
            <a:xfrm>
              <a:off x="5871397" y="3035339"/>
              <a:ext cx="1219200" cy="1219200"/>
            </a:xfrm>
            <a:prstGeom prst="ellipse">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600"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9" name="Picture 8">
              <a:extLst>
                <a:ext uri="{FF2B5EF4-FFF2-40B4-BE49-F238E27FC236}">
                  <a16:creationId xmlns:a16="http://schemas.microsoft.com/office/drawing/2014/main" id="{BA2BDF52-9C5C-42F8-8E23-537B95386C93}"/>
                </a:ext>
              </a:extLst>
            </p:cNvPr>
            <p:cNvPicPr>
              <a:picLocks noChangeAspect="1"/>
            </p:cNvPicPr>
            <p:nvPr/>
          </p:nvPicPr>
          <p:blipFill>
            <a:blip r:embed="rId5"/>
            <a:stretch>
              <a:fillRect/>
            </a:stretch>
          </p:blipFill>
          <p:spPr>
            <a:xfrm>
              <a:off x="6284239" y="3206553"/>
              <a:ext cx="543598" cy="876771"/>
            </a:xfrm>
            <a:prstGeom prst="rect">
              <a:avLst/>
            </a:prstGeom>
          </p:spPr>
        </p:pic>
      </p:grpSp>
    </p:spTree>
    <p:extLst>
      <p:ext uri="{BB962C8B-B14F-4D97-AF65-F5344CB8AC3E}">
        <p14:creationId xmlns:p14="http://schemas.microsoft.com/office/powerpoint/2010/main" val="375412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APIs</a:t>
            </a:r>
          </a:p>
        </p:txBody>
      </p:sp>
      <p:sp>
        <p:nvSpPr>
          <p:cNvPr id="3" name="Text Placeholder 2">
            <a:extLst>
              <a:ext uri="{FF2B5EF4-FFF2-40B4-BE49-F238E27FC236}">
                <a16:creationId xmlns:a16="http://schemas.microsoft.com/office/drawing/2014/main" id="{64B21956-43A3-4376-A987-80BE545FA8AE}"/>
              </a:ext>
            </a:extLst>
          </p:cNvPr>
          <p:cNvSpPr>
            <a:spLocks noGrp="1"/>
          </p:cNvSpPr>
          <p:nvPr>
            <p:ph type="body" sz="quarter" idx="10"/>
          </p:nvPr>
        </p:nvSpPr>
        <p:spPr/>
        <p:txBody>
          <a:bodyPr/>
          <a:lstStyle/>
          <a:p>
            <a:endParaRPr lang="it-IT"/>
          </a:p>
        </p:txBody>
      </p:sp>
      <p:sp>
        <p:nvSpPr>
          <p:cNvPr id="7" name="Rectangle 6"/>
          <p:cNvSpPr/>
          <p:nvPr/>
        </p:nvSpPr>
        <p:spPr bwMode="auto">
          <a:xfrm>
            <a:off x="5934162" y="1853174"/>
            <a:ext cx="5127128" cy="790489"/>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solidFill>
                  <a:schemeClr val="bg1"/>
                </a:solidFill>
              </a:rPr>
              <a:t>Prediction</a:t>
            </a:r>
          </a:p>
        </p:txBody>
      </p:sp>
      <p:sp>
        <p:nvSpPr>
          <p:cNvPr id="9" name="Rectangle 8"/>
          <p:cNvSpPr/>
          <p:nvPr/>
        </p:nvSpPr>
        <p:spPr bwMode="auto">
          <a:xfrm>
            <a:off x="683728" y="1864096"/>
            <a:ext cx="5127128" cy="790489"/>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solidFill>
                  <a:schemeClr val="bg1"/>
                </a:solidFill>
              </a:rPr>
              <a:t>Training</a:t>
            </a:r>
          </a:p>
        </p:txBody>
      </p:sp>
      <p:cxnSp>
        <p:nvCxnSpPr>
          <p:cNvPr id="10" name="Straight Connector 9"/>
          <p:cNvCxnSpPr>
            <a:cxnSpLocks/>
          </p:cNvCxnSpPr>
          <p:nvPr/>
        </p:nvCxnSpPr>
        <p:spPr>
          <a:xfrm flipH="1">
            <a:off x="5872077" y="1864096"/>
            <a:ext cx="1" cy="4890665"/>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99933" y="2807021"/>
            <a:ext cx="5105386" cy="4321183"/>
          </a:xfrm>
          <a:prstGeom prst="rect">
            <a:avLst/>
          </a:prstGeom>
        </p:spPr>
        <p:txBody>
          <a:bodyPr wrap="square" anchor="t" anchorCtr="0">
            <a:spAutoFit/>
          </a:bodyPr>
          <a:lstStyle/>
          <a:p>
            <a:pPr marL="231775" indent="-231775">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Create images</a:t>
            </a:r>
          </a:p>
          <a:p>
            <a:pPr marL="231775" indent="-231775">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Tag images</a:t>
            </a:r>
          </a:p>
          <a:p>
            <a:pPr marL="231775" indent="-231775">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Create projects</a:t>
            </a:r>
          </a:p>
          <a:p>
            <a:pPr marL="231775" indent="-231775">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Manage projects</a:t>
            </a:r>
          </a:p>
          <a:p>
            <a:pPr marL="231775" indent="-231775">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Manage iterations</a:t>
            </a:r>
          </a:p>
          <a:p>
            <a:pPr marL="231775" indent="-231775">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Create tags</a:t>
            </a:r>
          </a:p>
          <a:p>
            <a:pPr marL="231775" indent="-231775">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Get account information</a:t>
            </a:r>
          </a:p>
          <a:p>
            <a:pPr marL="231775" indent="-231775">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Train a project</a:t>
            </a:r>
          </a:p>
          <a:p>
            <a:pPr marL="231775" indent="-231775">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Export iterations (compact domain)</a:t>
            </a:r>
          </a:p>
          <a:p>
            <a:pPr marL="231775" indent="-231775">
              <a:lnSpc>
                <a:spcPct val="95000"/>
              </a:lnSpc>
              <a:buSzPct val="90000"/>
              <a:buFont typeface="Arial" panose="020B0604020202020204" pitchFamily="34" charset="0"/>
              <a:buChar char="•"/>
            </a:pPr>
            <a:endParaRPr lang="en-US" sz="2400" spc="-200" dirty="0">
              <a:solidFill>
                <a:srgbClr val="235888"/>
              </a:solidFill>
              <a:latin typeface="Segoe UI Light" panose="020B0502040204020203" pitchFamily="34" charset="0"/>
              <a:cs typeface="Segoe UI Light" panose="020B0502040204020203" pitchFamily="34" charset="0"/>
            </a:endParaRPr>
          </a:p>
        </p:txBody>
      </p:sp>
      <p:sp>
        <p:nvSpPr>
          <p:cNvPr id="16" name="Rectangle 15"/>
          <p:cNvSpPr/>
          <p:nvPr/>
        </p:nvSpPr>
        <p:spPr>
          <a:xfrm>
            <a:off x="5949356" y="2807021"/>
            <a:ext cx="5111934" cy="2696123"/>
          </a:xfrm>
          <a:prstGeom prst="rect">
            <a:avLst/>
          </a:prstGeom>
        </p:spPr>
        <p:txBody>
          <a:bodyPr wrap="square" anchor="t" anchorCtr="0">
            <a:spAutoFit/>
          </a:bodyPr>
          <a:lstStyle/>
          <a:p>
            <a:pPr marL="231775" indent="-231775">
              <a:buSzPct val="90000"/>
              <a:buFont typeface="Arial" panose="020B0604020202020204" pitchFamily="34" charset="0"/>
              <a:buChar char="•"/>
            </a:pPr>
            <a:r>
              <a:rPr lang="en-US" sz="2800" spc="-200" dirty="0">
                <a:latin typeface="Segoe UI" panose="020B0502040204020203" pitchFamily="34" charset="0"/>
                <a:cs typeface="Segoe UI" panose="020B0502040204020203" pitchFamily="34" charset="0"/>
              </a:rPr>
              <a:t>Predict images</a:t>
            </a:r>
          </a:p>
          <a:p>
            <a:pPr marL="231775" indent="-231775">
              <a:buSzPct val="90000"/>
              <a:buFont typeface="Arial" panose="020B0604020202020204" pitchFamily="34" charset="0"/>
              <a:buChar char="•"/>
            </a:pPr>
            <a:r>
              <a:rPr lang="en-US" sz="2800" spc="-200" dirty="0">
                <a:latin typeface="Segoe UI" panose="020B0502040204020203" pitchFamily="34" charset="0"/>
                <a:cs typeface="Segoe UI" panose="020B0502040204020203" pitchFamily="34" charset="0"/>
              </a:rPr>
              <a:t>Predict and save images</a:t>
            </a:r>
          </a:p>
          <a:p>
            <a:pPr marL="231775" indent="-231775">
              <a:buSzPct val="90000"/>
              <a:buFont typeface="Arial" panose="020B0604020202020204" pitchFamily="34" charset="0"/>
              <a:buChar char="•"/>
            </a:pPr>
            <a:r>
              <a:rPr lang="en-US" sz="2800" spc="-200" dirty="0">
                <a:latin typeface="Segoe UI" panose="020B0502040204020203" pitchFamily="34" charset="0"/>
                <a:cs typeface="Segoe UI" panose="020B0502040204020203" pitchFamily="34" charset="0"/>
              </a:rPr>
              <a:t>Predict image URLs</a:t>
            </a:r>
          </a:p>
          <a:p>
            <a:pPr marL="231775" indent="-231775">
              <a:buSzPct val="90000"/>
              <a:buFont typeface="Arial" panose="020B0604020202020204" pitchFamily="34" charset="0"/>
              <a:buChar char="•"/>
            </a:pPr>
            <a:r>
              <a:rPr lang="en-US" sz="2800" spc="-200" dirty="0">
                <a:latin typeface="Segoe UI" panose="020B0502040204020203" pitchFamily="34" charset="0"/>
                <a:cs typeface="Segoe UI" panose="020B0502040204020203" pitchFamily="34" charset="0"/>
              </a:rPr>
              <a:t>Predict and save image URLs</a:t>
            </a:r>
            <a:r>
              <a:rPr lang="en-US" sz="3200" spc="-200" dirty="0">
                <a:latin typeface="Segoe UI" panose="020B0502040204020203" pitchFamily="34" charset="0"/>
                <a:cs typeface="Segoe UI" panose="020B0502040204020203" pitchFamily="34" charset="0"/>
              </a:rPr>
              <a:t> </a:t>
            </a:r>
          </a:p>
          <a:p>
            <a:pPr>
              <a:lnSpc>
                <a:spcPct val="95000"/>
              </a:lnSpc>
              <a:buSzPct val="90000"/>
            </a:pPr>
            <a:endParaRPr lang="en-US" sz="3200" spc="-200" dirty="0">
              <a:solidFill>
                <a:srgbClr val="235888"/>
              </a:solidFill>
              <a:latin typeface="Segoe UI Light" panose="020B0502040204020203" pitchFamily="34" charset="0"/>
              <a:cs typeface="Segoe UI Light" panose="020B0502040204020203" pitchFamily="34" charset="0"/>
            </a:endParaRPr>
          </a:p>
          <a:p>
            <a:pPr>
              <a:lnSpc>
                <a:spcPct val="95000"/>
              </a:lnSpc>
              <a:buSzPct val="90000"/>
            </a:pPr>
            <a:endParaRPr lang="en-US" sz="2400" spc="-200" dirty="0">
              <a:solidFill>
                <a:srgbClr val="235888"/>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7039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0227DD6A-85C2-4703-BB39-625D30FBB7E9}"/>
              </a:ext>
            </a:extLst>
          </p:cNvPr>
          <p:cNvPicPr>
            <a:picLocks noChangeAspect="1"/>
          </p:cNvPicPr>
          <p:nvPr/>
        </p:nvPicPr>
        <p:blipFill>
          <a:blip r:embed="rId3"/>
          <a:stretch>
            <a:fillRect/>
          </a:stretch>
        </p:blipFill>
        <p:spPr>
          <a:xfrm>
            <a:off x="5671144" y="5301375"/>
            <a:ext cx="6419850" cy="1533525"/>
          </a:xfrm>
          <a:prstGeom prst="rect">
            <a:avLst/>
          </a:prstGeom>
        </p:spPr>
      </p:pic>
      <p:sp>
        <p:nvSpPr>
          <p:cNvPr id="2" name="Title 1"/>
          <p:cNvSpPr>
            <a:spLocks noGrp="1"/>
          </p:cNvSpPr>
          <p:nvPr>
            <p:ph type="title"/>
          </p:nvPr>
        </p:nvSpPr>
        <p:spPr/>
        <p:txBody>
          <a:bodyPr/>
          <a:lstStyle/>
          <a:p>
            <a:r>
              <a:rPr lang="en-US" dirty="0"/>
              <a:t>Using the Prediction API</a:t>
            </a:r>
          </a:p>
        </p:txBody>
      </p:sp>
      <p:sp>
        <p:nvSpPr>
          <p:cNvPr id="3" name="Text Placeholder 2">
            <a:extLst>
              <a:ext uri="{FF2B5EF4-FFF2-40B4-BE49-F238E27FC236}">
                <a16:creationId xmlns:a16="http://schemas.microsoft.com/office/drawing/2014/main" id="{AE666796-43BC-43E1-A7AB-D85D1FDCF170}"/>
              </a:ext>
            </a:extLst>
          </p:cNvPr>
          <p:cNvSpPr>
            <a:spLocks noGrp="1"/>
          </p:cNvSpPr>
          <p:nvPr>
            <p:ph type="body" sz="quarter" idx="10"/>
          </p:nvPr>
        </p:nvSpPr>
        <p:spPr/>
        <p:txBody>
          <a:bodyPr/>
          <a:lstStyle/>
          <a:p>
            <a:endParaRPr lang="it-IT"/>
          </a:p>
        </p:txBody>
      </p:sp>
      <p:pic>
        <p:nvPicPr>
          <p:cNvPr id="4" name="Picture 3">
            <a:extLst>
              <a:ext uri="{FF2B5EF4-FFF2-40B4-BE49-F238E27FC236}">
                <a16:creationId xmlns:a16="http://schemas.microsoft.com/office/drawing/2014/main" id="{3D48EA42-2B29-4D0D-A0B7-140251C7A157}"/>
              </a:ext>
            </a:extLst>
          </p:cNvPr>
          <p:cNvPicPr>
            <a:picLocks noChangeAspect="1"/>
          </p:cNvPicPr>
          <p:nvPr/>
        </p:nvPicPr>
        <p:blipFill>
          <a:blip r:embed="rId4"/>
          <a:stretch>
            <a:fillRect/>
          </a:stretch>
        </p:blipFill>
        <p:spPr>
          <a:xfrm>
            <a:off x="838200" y="1464888"/>
            <a:ext cx="4516461" cy="3872432"/>
          </a:xfrm>
          <a:prstGeom prst="rect">
            <a:avLst/>
          </a:prstGeom>
          <a:ln>
            <a:solidFill>
              <a:schemeClr val="dk1"/>
            </a:solidFill>
          </a:ln>
        </p:spPr>
      </p:pic>
      <p:pic>
        <p:nvPicPr>
          <p:cNvPr id="5" name="Picture 2">
            <a:extLst>
              <a:ext uri="{FF2B5EF4-FFF2-40B4-BE49-F238E27FC236}">
                <a16:creationId xmlns:a16="http://schemas.microsoft.com/office/drawing/2014/main" id="{5D1DB51C-86F8-4DD9-84D8-FF5501788318}"/>
              </a:ext>
            </a:extLst>
          </p:cNvPr>
          <p:cNvPicPr>
            <a:picLocks noChangeAspect="1"/>
          </p:cNvPicPr>
          <p:nvPr/>
        </p:nvPicPr>
        <p:blipFill>
          <a:blip r:embed="rId5"/>
          <a:stretch>
            <a:fillRect/>
          </a:stretch>
        </p:blipFill>
        <p:spPr>
          <a:xfrm>
            <a:off x="5664455" y="1464888"/>
            <a:ext cx="4986080" cy="3845540"/>
          </a:xfrm>
          <a:prstGeom prst="rect">
            <a:avLst/>
          </a:prstGeom>
          <a:ln>
            <a:solidFill>
              <a:schemeClr val="dk1"/>
            </a:solidFill>
          </a:ln>
        </p:spPr>
      </p:pic>
    </p:spTree>
    <p:extLst>
      <p:ext uri="{BB962C8B-B14F-4D97-AF65-F5344CB8AC3E}">
        <p14:creationId xmlns:p14="http://schemas.microsoft.com/office/powerpoint/2010/main" val="84895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9F11C3D-5D6B-488F-AFA3-26431A69C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4007" y="5589495"/>
            <a:ext cx="904760" cy="685800"/>
          </a:xfrm>
          <a:prstGeom prst="rect">
            <a:avLst/>
          </a:prstGeom>
        </p:spPr>
      </p:pic>
      <p:pic>
        <p:nvPicPr>
          <p:cNvPr id="15" name="Picture 14">
            <a:extLst>
              <a:ext uri="{FF2B5EF4-FFF2-40B4-BE49-F238E27FC236}">
                <a16:creationId xmlns:a16="http://schemas.microsoft.com/office/drawing/2014/main" id="{FC1BACDB-101C-4E40-B6D0-ACE1831D2A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309" y="5589495"/>
            <a:ext cx="806824" cy="685800"/>
          </a:xfrm>
          <a:prstGeom prst="rect">
            <a:avLst/>
          </a:prstGeom>
        </p:spPr>
      </p:pic>
      <p:pic>
        <p:nvPicPr>
          <p:cNvPr id="17" name="Picture 16">
            <a:extLst>
              <a:ext uri="{FF2B5EF4-FFF2-40B4-BE49-F238E27FC236}">
                <a16:creationId xmlns:a16="http://schemas.microsoft.com/office/drawing/2014/main" id="{5CC639A8-62DB-4D66-B900-8F6F8770F9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764" y="5589495"/>
            <a:ext cx="802533" cy="685800"/>
          </a:xfrm>
          <a:prstGeom prst="rect">
            <a:avLst/>
          </a:prstGeom>
        </p:spPr>
      </p:pic>
      <p:pic>
        <p:nvPicPr>
          <p:cNvPr id="23" name="Picture 22">
            <a:extLst>
              <a:ext uri="{FF2B5EF4-FFF2-40B4-BE49-F238E27FC236}">
                <a16:creationId xmlns:a16="http://schemas.microsoft.com/office/drawing/2014/main" id="{4DF4EE71-26C8-404D-B481-4C4E2FCA8D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5758" y="5589495"/>
            <a:ext cx="1012591" cy="685800"/>
          </a:xfrm>
          <a:prstGeom prst="rect">
            <a:avLst/>
          </a:prstGeom>
        </p:spPr>
      </p:pic>
      <p:pic>
        <p:nvPicPr>
          <p:cNvPr id="8" name="Picture 7">
            <a:extLst>
              <a:ext uri="{FF2B5EF4-FFF2-40B4-BE49-F238E27FC236}">
                <a16:creationId xmlns:a16="http://schemas.microsoft.com/office/drawing/2014/main" id="{784E38E2-5A9E-4981-9D5D-40970E91EF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8827" y="3618000"/>
            <a:ext cx="16559998" cy="3240000"/>
          </a:xfrm>
          <a:prstGeom prst="rect">
            <a:avLst/>
          </a:prstGeom>
          <a:effectLst>
            <a:glow rad="254000">
              <a:srgbClr val="C6C6C6">
                <a:alpha val="50000"/>
              </a:srgbClr>
            </a:glow>
          </a:effectLst>
        </p:spPr>
      </p:pic>
      <p:pic>
        <p:nvPicPr>
          <p:cNvPr id="3" name="Picture 2">
            <a:extLst>
              <a:ext uri="{FF2B5EF4-FFF2-40B4-BE49-F238E27FC236}">
                <a16:creationId xmlns:a16="http://schemas.microsoft.com/office/drawing/2014/main" id="{CF6D0689-29EE-40A6-968E-7DB8CDCC68A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38876" y="398761"/>
            <a:ext cx="2164301" cy="1922879"/>
          </a:xfrm>
          <a:prstGeom prst="rect">
            <a:avLst/>
          </a:prstGeom>
        </p:spPr>
      </p:pic>
      <p:sp>
        <p:nvSpPr>
          <p:cNvPr id="5" name="Titolo 1">
            <a:extLst>
              <a:ext uri="{FF2B5EF4-FFF2-40B4-BE49-F238E27FC236}">
                <a16:creationId xmlns:a16="http://schemas.microsoft.com/office/drawing/2014/main" id="{60F715E1-F6DE-45F4-BEA8-D0DE7B0DECB3}"/>
              </a:ext>
            </a:extLst>
          </p:cNvPr>
          <p:cNvSpPr txBox="1">
            <a:spLocks/>
          </p:cNvSpPr>
          <p:nvPr/>
        </p:nvSpPr>
        <p:spPr>
          <a:xfrm>
            <a:off x="97856" y="1767142"/>
            <a:ext cx="11903643" cy="1546399"/>
          </a:xfrm>
          <a:prstGeom prst="rect">
            <a:avLst/>
          </a:prstGeom>
        </p:spPr>
        <p:txBody>
          <a:bodyPr>
            <a:noAutofit/>
          </a:bodyPr>
          <a:lstStyle>
            <a:lvl1pPr algn="l" defTabSz="914192" rtl="0" eaLnBrk="1" latinLnBrk="0" hangingPunct="1">
              <a:lnSpc>
                <a:spcPct val="90000"/>
              </a:lnSpc>
              <a:spcBef>
                <a:spcPct val="0"/>
              </a:spcBef>
              <a:buNone/>
              <a:defRPr lang="en-US" sz="2800" b="0" kern="1200" cap="none" spc="-100" baseline="0" dirty="0" smtClean="0">
                <a:ln w="3175">
                  <a:noFill/>
                </a:ln>
                <a:solidFill>
                  <a:schemeClr val="tx1"/>
                </a:solidFill>
                <a:effectLst/>
                <a:latin typeface="+mj-lt"/>
                <a:ea typeface="+mn-ea"/>
                <a:cs typeface="Segoe UI" pitchFamily="34" charset="0"/>
              </a:defRPr>
            </a:lvl1pPr>
          </a:lstStyle>
          <a:p>
            <a:r>
              <a:rPr lang="en-US" sz="6000" dirty="0">
                <a:solidFill>
                  <a:schemeClr val="bg1"/>
                </a:solidFill>
                <a:latin typeface="Segoe UI Semibold" panose="020B0702040204020203" pitchFamily="34" charset="0"/>
                <a:cs typeface="Segoe UI Semibold" panose="020B0702040204020203" pitchFamily="34" charset="0"/>
              </a:rPr>
              <a:t>Computer Vision as a way to </a:t>
            </a:r>
            <a:br>
              <a:rPr lang="en-US" sz="6000" dirty="0">
                <a:solidFill>
                  <a:schemeClr val="bg1"/>
                </a:solidFill>
                <a:latin typeface="Segoe UI Semibold" panose="020B0702040204020203" pitchFamily="34" charset="0"/>
                <a:cs typeface="Segoe UI Semibold" panose="020B0702040204020203" pitchFamily="34" charset="0"/>
              </a:rPr>
            </a:br>
            <a:r>
              <a:rPr lang="en-US" sz="6000" dirty="0">
                <a:solidFill>
                  <a:schemeClr val="bg1"/>
                </a:solidFill>
                <a:latin typeface="Segoe UI Semibold" panose="020B0702040204020203" pitchFamily="34" charset="0"/>
                <a:cs typeface="Segoe UI Semibold" panose="020B0702040204020203" pitchFamily="34" charset="0"/>
              </a:rPr>
              <a:t>discover the history of our cities</a:t>
            </a:r>
            <a:endParaRPr lang="it-IT" sz="60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0" name="Rettangolo 3">
            <a:extLst>
              <a:ext uri="{FF2B5EF4-FFF2-40B4-BE49-F238E27FC236}">
                <a16:creationId xmlns:a16="http://schemas.microsoft.com/office/drawing/2014/main" id="{A3716300-A793-46CB-ACFE-A91D27CFF7BE}"/>
              </a:ext>
            </a:extLst>
          </p:cNvPr>
          <p:cNvSpPr/>
          <p:nvPr/>
        </p:nvSpPr>
        <p:spPr>
          <a:xfrm>
            <a:off x="1054964" y="3748679"/>
            <a:ext cx="6096000" cy="923330"/>
          </a:xfrm>
          <a:prstGeom prst="rect">
            <a:avLst/>
          </a:prstGeom>
        </p:spPr>
        <p:txBody>
          <a:bodyPr>
            <a:spAutoFit/>
          </a:bodyPr>
          <a:lstStyle/>
          <a:p>
            <a:pPr>
              <a:lnSpc>
                <a:spcPct val="100000"/>
              </a:lnSpc>
            </a:pPr>
            <a:r>
              <a:rPr lang="en-US" dirty="0">
                <a:solidFill>
                  <a:schemeClr val="bg1"/>
                </a:solidFill>
              </a:rPr>
              <a:t>Marco Minerva</a:t>
            </a:r>
          </a:p>
          <a:p>
            <a:r>
              <a:rPr lang="en-US" dirty="0">
                <a:solidFill>
                  <a:schemeClr val="bg1"/>
                </a:solidFill>
              </a:rPr>
              <a:t>@</a:t>
            </a:r>
            <a:r>
              <a:rPr lang="en-US" dirty="0" err="1">
                <a:solidFill>
                  <a:schemeClr val="bg1"/>
                </a:solidFill>
              </a:rPr>
              <a:t>marcominerva</a:t>
            </a:r>
            <a:endParaRPr lang="en-US" dirty="0">
              <a:solidFill>
                <a:schemeClr val="bg1"/>
              </a:solidFill>
            </a:endParaRPr>
          </a:p>
          <a:p>
            <a:pPr>
              <a:lnSpc>
                <a:spcPct val="100000"/>
              </a:lnSpc>
            </a:pPr>
            <a:r>
              <a:rPr lang="en-US" dirty="0">
                <a:solidFill>
                  <a:schemeClr val="bg1"/>
                </a:solidFill>
              </a:rPr>
              <a:t>Microsoft MVP Windows Development</a:t>
            </a:r>
          </a:p>
        </p:txBody>
      </p:sp>
      <p:sp>
        <p:nvSpPr>
          <p:cNvPr id="12" name="Rettangolo 3">
            <a:extLst>
              <a:ext uri="{FF2B5EF4-FFF2-40B4-BE49-F238E27FC236}">
                <a16:creationId xmlns:a16="http://schemas.microsoft.com/office/drawing/2014/main" id="{C6086C6C-58D6-49F5-A886-939D4ECAEABA}"/>
              </a:ext>
            </a:extLst>
          </p:cNvPr>
          <p:cNvSpPr/>
          <p:nvPr/>
        </p:nvSpPr>
        <p:spPr>
          <a:xfrm>
            <a:off x="4242799" y="3753810"/>
            <a:ext cx="6096000" cy="923330"/>
          </a:xfrm>
          <a:prstGeom prst="rect">
            <a:avLst/>
          </a:prstGeom>
        </p:spPr>
        <p:txBody>
          <a:bodyPr>
            <a:spAutoFit/>
          </a:bodyPr>
          <a:lstStyle/>
          <a:p>
            <a:pPr algn="r">
              <a:lnSpc>
                <a:spcPct val="100000"/>
              </a:lnSpc>
            </a:pPr>
            <a:r>
              <a:rPr lang="en-US" dirty="0">
                <a:solidFill>
                  <a:schemeClr val="bg1"/>
                </a:solidFill>
              </a:rPr>
              <a:t>Riccardo Cappello</a:t>
            </a:r>
          </a:p>
          <a:p>
            <a:pPr algn="r">
              <a:lnSpc>
                <a:spcPct val="100000"/>
              </a:lnSpc>
            </a:pPr>
            <a:r>
              <a:rPr lang="en-US" dirty="0">
                <a:solidFill>
                  <a:schemeClr val="bg1"/>
                </a:solidFill>
              </a:rPr>
              <a:t>@</a:t>
            </a:r>
            <a:r>
              <a:rPr lang="en-US" dirty="0" err="1">
                <a:solidFill>
                  <a:schemeClr val="bg1"/>
                </a:solidFill>
              </a:rPr>
              <a:t>rcappello</a:t>
            </a:r>
            <a:endParaRPr lang="en-US" dirty="0">
              <a:solidFill>
                <a:schemeClr val="bg1"/>
              </a:solidFill>
            </a:endParaRPr>
          </a:p>
          <a:p>
            <a:pPr algn="r">
              <a:lnSpc>
                <a:spcPct val="100000"/>
              </a:lnSpc>
            </a:pPr>
            <a:r>
              <a:rPr lang="en-US" dirty="0">
                <a:solidFill>
                  <a:schemeClr val="bg1"/>
                </a:solidFill>
              </a:rPr>
              <a:t>Microsoft MVP Microsoft Azure</a:t>
            </a:r>
          </a:p>
        </p:txBody>
      </p:sp>
      <p:pic>
        <p:nvPicPr>
          <p:cNvPr id="14" name="Picture 13">
            <a:extLst>
              <a:ext uri="{FF2B5EF4-FFF2-40B4-BE49-F238E27FC236}">
                <a16:creationId xmlns:a16="http://schemas.microsoft.com/office/drawing/2014/main" id="{C6D82F66-C966-4495-83D1-FD6064639071}"/>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323263" y="3500483"/>
            <a:ext cx="1563852" cy="1556646"/>
          </a:xfrm>
          <a:prstGeom prst="rect">
            <a:avLst/>
          </a:prstGeom>
        </p:spPr>
      </p:pic>
      <p:pic>
        <p:nvPicPr>
          <p:cNvPr id="16" name="Immagine 8">
            <a:extLst>
              <a:ext uri="{FF2B5EF4-FFF2-40B4-BE49-F238E27FC236}">
                <a16:creationId xmlns:a16="http://schemas.microsoft.com/office/drawing/2014/main" id="{81D21592-87AF-4F47-BFBC-BC78FE22BFE4}"/>
              </a:ext>
            </a:extLst>
          </p:cNvPr>
          <p:cNvPicPr>
            <a:picLocks noChangeAspect="1"/>
          </p:cNvPicPr>
          <p:nvPr/>
        </p:nvPicPr>
        <p:blipFill>
          <a:blip r:embed="rId10"/>
          <a:stretch>
            <a:fillRect/>
          </a:stretch>
        </p:blipFill>
        <p:spPr>
          <a:xfrm>
            <a:off x="191905" y="3680108"/>
            <a:ext cx="864706" cy="1369117"/>
          </a:xfrm>
          <a:prstGeom prst="rect">
            <a:avLst/>
          </a:prstGeom>
        </p:spPr>
      </p:pic>
      <p:pic>
        <p:nvPicPr>
          <p:cNvPr id="9" name="Picture 8">
            <a:extLst>
              <a:ext uri="{FF2B5EF4-FFF2-40B4-BE49-F238E27FC236}">
                <a16:creationId xmlns:a16="http://schemas.microsoft.com/office/drawing/2014/main" id="{C923765A-A3DB-4E18-B50A-0D8D090DFC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336" y="232749"/>
            <a:ext cx="1345769" cy="1347451"/>
          </a:xfrm>
          <a:prstGeom prst="rect">
            <a:avLst/>
          </a:prstGeom>
        </p:spPr>
      </p:pic>
    </p:spTree>
    <p:extLst>
      <p:ext uri="{BB962C8B-B14F-4D97-AF65-F5344CB8AC3E}">
        <p14:creationId xmlns:p14="http://schemas.microsoft.com/office/powerpoint/2010/main" val="15149483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7113E7-C7D2-47FB-BA82-DFEF81915FBC}"/>
              </a:ext>
            </a:extLst>
          </p:cNvPr>
          <p:cNvSpPr>
            <a:spLocks noGrp="1"/>
          </p:cNvSpPr>
          <p:nvPr>
            <p:ph type="title"/>
          </p:nvPr>
        </p:nvSpPr>
        <p:spPr/>
        <p:txBody>
          <a:bodyPr/>
          <a:lstStyle/>
          <a:p>
            <a:r>
              <a:rPr lang="it-IT" dirty="0"/>
              <a:t>Demo</a:t>
            </a:r>
          </a:p>
        </p:txBody>
      </p:sp>
      <p:sp>
        <p:nvSpPr>
          <p:cNvPr id="3" name="Segnaposto testo 2">
            <a:extLst>
              <a:ext uri="{FF2B5EF4-FFF2-40B4-BE49-F238E27FC236}">
                <a16:creationId xmlns:a16="http://schemas.microsoft.com/office/drawing/2014/main" id="{E05E7121-EC9D-4E0E-95D4-F8540A824C16}"/>
              </a:ext>
            </a:extLst>
          </p:cNvPr>
          <p:cNvSpPr>
            <a:spLocks noGrp="1"/>
          </p:cNvSpPr>
          <p:nvPr>
            <p:ph type="body" sz="quarter" idx="12"/>
          </p:nvPr>
        </p:nvSpPr>
        <p:spPr/>
        <p:txBody>
          <a:bodyPr/>
          <a:lstStyle/>
          <a:p>
            <a:r>
              <a:rPr lang="it-IT" dirty="0"/>
              <a:t>Custom Vision </a:t>
            </a:r>
            <a:r>
              <a:rPr lang="it-IT" dirty="0" err="1"/>
              <a:t>App</a:t>
            </a:r>
            <a:endParaRPr lang="it-IT" dirty="0"/>
          </a:p>
        </p:txBody>
      </p:sp>
    </p:spTree>
    <p:extLst>
      <p:ext uri="{BB962C8B-B14F-4D97-AF65-F5344CB8AC3E}">
        <p14:creationId xmlns:p14="http://schemas.microsoft.com/office/powerpoint/2010/main" val="143361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CADB8C5C-05B2-4BDA-82F0-40AE77FE3FEA}"/>
              </a:ext>
            </a:extLst>
          </p:cNvPr>
          <p:cNvPicPr>
            <a:picLocks noChangeAspect="1"/>
          </p:cNvPicPr>
          <p:nvPr/>
        </p:nvPicPr>
        <p:blipFill>
          <a:blip r:embed="rId3"/>
          <a:stretch>
            <a:fillRect/>
          </a:stretch>
        </p:blipFill>
        <p:spPr>
          <a:xfrm>
            <a:off x="1205825" y="4035158"/>
            <a:ext cx="2283790" cy="2752049"/>
          </a:xfrm>
          <a:prstGeom prst="rect">
            <a:avLst/>
          </a:prstGeom>
        </p:spPr>
      </p:pic>
      <p:sp>
        <p:nvSpPr>
          <p:cNvPr id="2" name="Titolo 1"/>
          <p:cNvSpPr>
            <a:spLocks noGrp="1"/>
          </p:cNvSpPr>
          <p:nvPr>
            <p:ph type="title"/>
          </p:nvPr>
        </p:nvSpPr>
        <p:spPr/>
        <p:txBody>
          <a:bodyPr/>
          <a:lstStyle/>
          <a:p>
            <a:r>
              <a:rPr lang="it-IT" dirty="0" err="1"/>
              <a:t>What</a:t>
            </a:r>
            <a:r>
              <a:rPr lang="it-IT" dirty="0"/>
              <a:t> </a:t>
            </a:r>
            <a:r>
              <a:rPr lang="it-IT" dirty="0" err="1"/>
              <a:t>about</a:t>
            </a:r>
            <a:r>
              <a:rPr lang="it-IT" dirty="0"/>
              <a:t> </a:t>
            </a:r>
            <a:r>
              <a:rPr lang="it-IT" dirty="0" err="1"/>
              <a:t>connectivity</a:t>
            </a:r>
            <a:r>
              <a:rPr lang="it-IT" dirty="0"/>
              <a:t>?</a:t>
            </a:r>
          </a:p>
        </p:txBody>
      </p:sp>
      <p:sp>
        <p:nvSpPr>
          <p:cNvPr id="26" name="Segnaposto contenuto 2">
            <a:extLst>
              <a:ext uri="{FF2B5EF4-FFF2-40B4-BE49-F238E27FC236}">
                <a16:creationId xmlns:a16="http://schemas.microsoft.com/office/drawing/2014/main" id="{1B25561E-27D8-4E88-A4B9-E19A707EC393}"/>
              </a:ext>
            </a:extLst>
          </p:cNvPr>
          <p:cNvSpPr>
            <a:spLocks noGrp="1"/>
          </p:cNvSpPr>
          <p:nvPr>
            <p:ph type="body" sz="quarter" idx="10"/>
          </p:nvPr>
        </p:nvSpPr>
        <p:spPr>
          <a:xfrm>
            <a:off x="269240" y="1189176"/>
            <a:ext cx="4574130" cy="2397631"/>
          </a:xfrm>
        </p:spPr>
        <p:txBody>
          <a:bodyPr/>
          <a:lstStyle/>
          <a:p>
            <a:pPr marL="0" indent="0">
              <a:lnSpc>
                <a:spcPct val="100000"/>
              </a:lnSpc>
              <a:buNone/>
            </a:pPr>
            <a:r>
              <a:rPr lang="en-US" dirty="0"/>
              <a:t>Custom Vision is a cloud service, but the model can be exported to run it locally on the device</a:t>
            </a:r>
          </a:p>
        </p:txBody>
      </p:sp>
      <p:pic>
        <p:nvPicPr>
          <p:cNvPr id="6" name="Immagine 5">
            <a:extLst>
              <a:ext uri="{FF2B5EF4-FFF2-40B4-BE49-F238E27FC236}">
                <a16:creationId xmlns:a16="http://schemas.microsoft.com/office/drawing/2014/main" id="{0F90C781-3A12-4044-879D-6EE87513324E}"/>
              </a:ext>
            </a:extLst>
          </p:cNvPr>
          <p:cNvPicPr>
            <a:picLocks noChangeAspect="1"/>
          </p:cNvPicPr>
          <p:nvPr/>
        </p:nvPicPr>
        <p:blipFill>
          <a:blip r:embed="rId4"/>
          <a:stretch>
            <a:fillRect/>
          </a:stretch>
        </p:blipFill>
        <p:spPr>
          <a:xfrm>
            <a:off x="4843370" y="1977860"/>
            <a:ext cx="7277100" cy="4762500"/>
          </a:xfrm>
          <a:prstGeom prst="rect">
            <a:avLst/>
          </a:prstGeom>
        </p:spPr>
      </p:pic>
    </p:spTree>
    <p:extLst>
      <p:ext uri="{BB962C8B-B14F-4D97-AF65-F5344CB8AC3E}">
        <p14:creationId xmlns:p14="http://schemas.microsoft.com/office/powerpoint/2010/main" val="361738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7113E7-C7D2-47FB-BA82-DFEF81915FBC}"/>
              </a:ext>
            </a:extLst>
          </p:cNvPr>
          <p:cNvSpPr>
            <a:spLocks noGrp="1"/>
          </p:cNvSpPr>
          <p:nvPr>
            <p:ph type="title"/>
          </p:nvPr>
        </p:nvSpPr>
        <p:spPr/>
        <p:txBody>
          <a:bodyPr/>
          <a:lstStyle/>
          <a:p>
            <a:r>
              <a:rPr lang="it-IT" dirty="0"/>
              <a:t>Demo</a:t>
            </a:r>
          </a:p>
        </p:txBody>
      </p:sp>
      <p:sp>
        <p:nvSpPr>
          <p:cNvPr id="3" name="Segnaposto testo 2">
            <a:extLst>
              <a:ext uri="{FF2B5EF4-FFF2-40B4-BE49-F238E27FC236}">
                <a16:creationId xmlns:a16="http://schemas.microsoft.com/office/drawing/2014/main" id="{E05E7121-EC9D-4E0E-95D4-F8540A824C16}"/>
              </a:ext>
            </a:extLst>
          </p:cNvPr>
          <p:cNvSpPr>
            <a:spLocks noGrp="1"/>
          </p:cNvSpPr>
          <p:nvPr>
            <p:ph type="body" sz="quarter" idx="12"/>
          </p:nvPr>
        </p:nvSpPr>
        <p:spPr/>
        <p:txBody>
          <a:bodyPr/>
          <a:lstStyle/>
          <a:p>
            <a:r>
              <a:rPr lang="it-IT" dirty="0"/>
              <a:t>Custom Vision offline </a:t>
            </a:r>
            <a:r>
              <a:rPr lang="it-IT" dirty="0" err="1"/>
              <a:t>models</a:t>
            </a:r>
            <a:endParaRPr lang="it-IT" dirty="0"/>
          </a:p>
        </p:txBody>
      </p:sp>
    </p:spTree>
    <p:extLst>
      <p:ext uri="{BB962C8B-B14F-4D97-AF65-F5344CB8AC3E}">
        <p14:creationId xmlns:p14="http://schemas.microsoft.com/office/powerpoint/2010/main" val="366523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7113E7-C7D2-47FB-BA82-DFEF81915FBC}"/>
              </a:ext>
            </a:extLst>
          </p:cNvPr>
          <p:cNvSpPr>
            <a:spLocks noGrp="1"/>
          </p:cNvSpPr>
          <p:nvPr>
            <p:ph type="title"/>
          </p:nvPr>
        </p:nvSpPr>
        <p:spPr/>
        <p:txBody>
          <a:bodyPr/>
          <a:lstStyle/>
          <a:p>
            <a:r>
              <a:rPr lang="it-IT" dirty="0"/>
              <a:t>Vision Guide</a:t>
            </a:r>
          </a:p>
        </p:txBody>
      </p:sp>
      <p:sp>
        <p:nvSpPr>
          <p:cNvPr id="3" name="Segnaposto testo 2">
            <a:extLst>
              <a:ext uri="{FF2B5EF4-FFF2-40B4-BE49-F238E27FC236}">
                <a16:creationId xmlns:a16="http://schemas.microsoft.com/office/drawing/2014/main" id="{E05E7121-EC9D-4E0E-95D4-F8540A824C16}"/>
              </a:ext>
            </a:extLst>
          </p:cNvPr>
          <p:cNvSpPr>
            <a:spLocks noGrp="1"/>
          </p:cNvSpPr>
          <p:nvPr>
            <p:ph type="body" idx="4294967295"/>
          </p:nvPr>
        </p:nvSpPr>
        <p:spPr>
          <a:xfrm>
            <a:off x="0" y="4589463"/>
            <a:ext cx="10515600" cy="1500187"/>
          </a:xfrm>
        </p:spPr>
        <p:txBody>
          <a:bodyPr/>
          <a:lstStyle/>
          <a:p>
            <a:r>
              <a:rPr lang="it-IT" dirty="0"/>
              <a:t>A way to </a:t>
            </a:r>
            <a:r>
              <a:rPr lang="it-IT" dirty="0" err="1"/>
              <a:t>discovery</a:t>
            </a:r>
            <a:r>
              <a:rPr lang="it-IT" dirty="0"/>
              <a:t> the history of </a:t>
            </a:r>
            <a:r>
              <a:rPr lang="it-IT" dirty="0" err="1"/>
              <a:t>our</a:t>
            </a:r>
            <a:r>
              <a:rPr lang="it-IT" dirty="0"/>
              <a:t> </a:t>
            </a:r>
            <a:r>
              <a:rPr lang="it-IT" dirty="0" err="1"/>
              <a:t>cities</a:t>
            </a:r>
            <a:endParaRPr lang="it-IT" dirty="0"/>
          </a:p>
        </p:txBody>
      </p:sp>
    </p:spTree>
    <p:extLst>
      <p:ext uri="{BB962C8B-B14F-4D97-AF65-F5344CB8AC3E}">
        <p14:creationId xmlns:p14="http://schemas.microsoft.com/office/powerpoint/2010/main" val="186573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8CA6F3-CE43-4807-AA48-941C52DB96F6}"/>
              </a:ext>
            </a:extLst>
          </p:cNvPr>
          <p:cNvSpPr>
            <a:spLocks noGrp="1"/>
          </p:cNvSpPr>
          <p:nvPr>
            <p:ph type="title"/>
          </p:nvPr>
        </p:nvSpPr>
        <p:spPr/>
        <p:txBody>
          <a:bodyPr/>
          <a:lstStyle/>
          <a:p>
            <a:r>
              <a:rPr lang="it-IT" dirty="0"/>
              <a:t>The idea</a:t>
            </a:r>
          </a:p>
        </p:txBody>
      </p:sp>
      <p:sp>
        <p:nvSpPr>
          <p:cNvPr id="3" name="Segnaposto contenuto 2">
            <a:extLst>
              <a:ext uri="{FF2B5EF4-FFF2-40B4-BE49-F238E27FC236}">
                <a16:creationId xmlns:a16="http://schemas.microsoft.com/office/drawing/2014/main" id="{088BAC4D-B423-4139-9145-88E84B286FBF}"/>
              </a:ext>
            </a:extLst>
          </p:cNvPr>
          <p:cNvSpPr>
            <a:spLocks noGrp="1"/>
          </p:cNvSpPr>
          <p:nvPr>
            <p:ph type="body" sz="quarter" idx="10"/>
          </p:nvPr>
        </p:nvSpPr>
        <p:spPr/>
        <p:txBody>
          <a:bodyPr/>
          <a:lstStyle/>
          <a:p>
            <a:r>
              <a:rPr lang="it-IT" dirty="0"/>
              <a:t>Custom Vision just </a:t>
            </a:r>
            <a:r>
              <a:rPr lang="it-IT" dirty="0" err="1"/>
              <a:t>returns</a:t>
            </a:r>
            <a:r>
              <a:rPr lang="it-IT" dirty="0"/>
              <a:t> the </a:t>
            </a:r>
            <a:r>
              <a:rPr lang="it-IT" dirty="0" err="1"/>
              <a:t>tag</a:t>
            </a:r>
            <a:r>
              <a:rPr lang="it-IT" dirty="0"/>
              <a:t> of the </a:t>
            </a:r>
            <a:r>
              <a:rPr lang="it-IT" dirty="0" err="1"/>
              <a:t>recognized</a:t>
            </a:r>
            <a:r>
              <a:rPr lang="it-IT" dirty="0"/>
              <a:t> image</a:t>
            </a:r>
          </a:p>
          <a:p>
            <a:r>
              <a:rPr lang="it-IT" dirty="0" err="1"/>
              <a:t>It’s</a:t>
            </a:r>
            <a:r>
              <a:rPr lang="it-IT" dirty="0"/>
              <a:t> up to </a:t>
            </a:r>
            <a:r>
              <a:rPr lang="it-IT" dirty="0" err="1"/>
              <a:t>us</a:t>
            </a:r>
            <a:r>
              <a:rPr lang="it-IT" dirty="0"/>
              <a:t> to use </a:t>
            </a:r>
            <a:r>
              <a:rPr lang="it-IT" dirty="0" err="1"/>
              <a:t>this</a:t>
            </a:r>
            <a:r>
              <a:rPr lang="it-IT" dirty="0"/>
              <a:t> information to </a:t>
            </a:r>
            <a:r>
              <a:rPr lang="it-IT" dirty="0" err="1"/>
              <a:t>build</a:t>
            </a:r>
            <a:r>
              <a:rPr lang="it-IT" dirty="0"/>
              <a:t> </a:t>
            </a:r>
            <a:r>
              <a:rPr lang="it-IT" dirty="0" err="1"/>
              <a:t>applications</a:t>
            </a:r>
            <a:r>
              <a:rPr lang="it-IT" dirty="0"/>
              <a:t> with a </a:t>
            </a:r>
            <a:r>
              <a:rPr lang="it-IT" dirty="0" err="1"/>
              <a:t>real</a:t>
            </a:r>
            <a:r>
              <a:rPr lang="it-IT" dirty="0"/>
              <a:t> </a:t>
            </a:r>
            <a:r>
              <a:rPr lang="it-IT" dirty="0" err="1"/>
              <a:t>added</a:t>
            </a:r>
            <a:r>
              <a:rPr lang="it-IT" dirty="0"/>
              <a:t> </a:t>
            </a:r>
            <a:r>
              <a:rPr lang="it-IT" dirty="0" err="1"/>
              <a:t>value</a:t>
            </a:r>
            <a:endParaRPr lang="it-IT" dirty="0"/>
          </a:p>
        </p:txBody>
      </p:sp>
      <p:sp>
        <p:nvSpPr>
          <p:cNvPr id="4" name="Freccia in giù 3">
            <a:extLst>
              <a:ext uri="{FF2B5EF4-FFF2-40B4-BE49-F238E27FC236}">
                <a16:creationId xmlns:a16="http://schemas.microsoft.com/office/drawing/2014/main" id="{64338052-4D98-40DC-A134-0A6EED26ACEF}"/>
              </a:ext>
            </a:extLst>
          </p:cNvPr>
          <p:cNvSpPr/>
          <p:nvPr/>
        </p:nvSpPr>
        <p:spPr>
          <a:xfrm>
            <a:off x="5699760" y="3194314"/>
            <a:ext cx="623943" cy="1043491"/>
          </a:xfrm>
          <a:prstGeom prst="downArrow">
            <a:avLst/>
          </a:prstGeom>
          <a:solidFill>
            <a:schemeClr val="accent1">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bg1"/>
              </a:solidFill>
            </a:endParaRPr>
          </a:p>
        </p:txBody>
      </p:sp>
      <p:sp>
        <p:nvSpPr>
          <p:cNvPr id="5" name="Segnaposto contenuto 2">
            <a:extLst>
              <a:ext uri="{FF2B5EF4-FFF2-40B4-BE49-F238E27FC236}">
                <a16:creationId xmlns:a16="http://schemas.microsoft.com/office/drawing/2014/main" id="{0BA2C3A7-D501-4935-A345-32508B21CC1B}"/>
              </a:ext>
            </a:extLst>
          </p:cNvPr>
          <p:cNvSpPr txBox="1">
            <a:spLocks/>
          </p:cNvSpPr>
          <p:nvPr/>
        </p:nvSpPr>
        <p:spPr>
          <a:xfrm>
            <a:off x="753932" y="4481026"/>
            <a:ext cx="10515600" cy="14509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3600" dirty="0">
                <a:latin typeface="Segoe UI Light (Headings)"/>
              </a:rPr>
              <a:t>So, </a:t>
            </a:r>
            <a:r>
              <a:rPr lang="it-IT" sz="3600" dirty="0" err="1">
                <a:latin typeface="Segoe UI Light (Headings)"/>
              </a:rPr>
              <a:t>why</a:t>
            </a:r>
            <a:r>
              <a:rPr lang="it-IT" sz="3600" dirty="0">
                <a:latin typeface="Segoe UI Light (Headings)"/>
              </a:rPr>
              <a:t> </a:t>
            </a:r>
            <a:r>
              <a:rPr lang="it-IT" sz="3600" dirty="0" err="1">
                <a:latin typeface="Segoe UI Light (Headings)"/>
              </a:rPr>
              <a:t>don’t</a:t>
            </a:r>
            <a:r>
              <a:rPr lang="it-IT" sz="3600" dirty="0">
                <a:latin typeface="Segoe UI Light (Headings)"/>
              </a:rPr>
              <a:t> use Custom Vision </a:t>
            </a:r>
            <a:r>
              <a:rPr lang="it-IT" sz="3600" dirty="0" err="1">
                <a:latin typeface="Segoe UI Light (Headings)"/>
              </a:rPr>
              <a:t>as</a:t>
            </a:r>
            <a:r>
              <a:rPr lang="it-IT" sz="3600" dirty="0">
                <a:latin typeface="Segoe UI Light (Headings)"/>
              </a:rPr>
              <a:t> the </a:t>
            </a:r>
            <a:r>
              <a:rPr lang="it-IT" sz="3600" dirty="0" err="1">
                <a:latin typeface="Segoe UI Light (Headings)"/>
              </a:rPr>
              <a:t>starting</a:t>
            </a:r>
            <a:r>
              <a:rPr lang="it-IT" sz="3600" dirty="0">
                <a:latin typeface="Segoe UI Light (Headings)"/>
              </a:rPr>
              <a:t> point to </a:t>
            </a:r>
            <a:r>
              <a:rPr lang="it-IT" sz="3600" dirty="0" err="1">
                <a:latin typeface="Segoe UI Light (Headings)"/>
              </a:rPr>
              <a:t>provide</a:t>
            </a:r>
            <a:r>
              <a:rPr lang="it-IT" sz="3600" dirty="0">
                <a:latin typeface="Segoe UI Light (Headings)"/>
              </a:rPr>
              <a:t> information </a:t>
            </a:r>
            <a:r>
              <a:rPr lang="it-IT" sz="3600" dirty="0" err="1">
                <a:latin typeface="Segoe UI Light (Headings)"/>
              </a:rPr>
              <a:t>about</a:t>
            </a:r>
            <a:r>
              <a:rPr lang="it-IT" sz="3600" dirty="0">
                <a:latin typeface="Segoe UI Light (Headings)"/>
              </a:rPr>
              <a:t> the </a:t>
            </a:r>
            <a:r>
              <a:rPr lang="it-IT" sz="3600" dirty="0" err="1">
                <a:latin typeface="Segoe UI Light (Headings)"/>
              </a:rPr>
              <a:t>photos</a:t>
            </a:r>
            <a:r>
              <a:rPr lang="it-IT" sz="3600" dirty="0">
                <a:latin typeface="Segoe UI Light (Headings)"/>
              </a:rPr>
              <a:t> </a:t>
            </a:r>
            <a:r>
              <a:rPr lang="it-IT" sz="3600" dirty="0" err="1">
                <a:latin typeface="Segoe UI Light (Headings)"/>
              </a:rPr>
              <a:t>that</a:t>
            </a:r>
            <a:r>
              <a:rPr lang="it-IT" sz="3600" dirty="0">
                <a:latin typeface="Segoe UI Light (Headings)"/>
              </a:rPr>
              <a:t> are </a:t>
            </a:r>
            <a:r>
              <a:rPr lang="it-IT" sz="3600" dirty="0" err="1">
                <a:latin typeface="Segoe UI Light (Headings)"/>
              </a:rPr>
              <a:t>recognized</a:t>
            </a:r>
            <a:r>
              <a:rPr lang="it-IT" sz="3600" dirty="0">
                <a:latin typeface="Segoe UI Light (Headings)"/>
              </a:rPr>
              <a:t>?</a:t>
            </a:r>
          </a:p>
        </p:txBody>
      </p:sp>
    </p:spTree>
    <p:extLst>
      <p:ext uri="{BB962C8B-B14F-4D97-AF65-F5344CB8AC3E}">
        <p14:creationId xmlns:p14="http://schemas.microsoft.com/office/powerpoint/2010/main" val="137508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1E0A4875-7308-4233-898E-C9437858A17D}"/>
              </a:ext>
            </a:extLst>
          </p:cNvPr>
          <p:cNvPicPr>
            <a:picLocks noChangeAspect="1"/>
          </p:cNvPicPr>
          <p:nvPr/>
        </p:nvPicPr>
        <p:blipFill>
          <a:blip r:embed="rId3"/>
          <a:stretch>
            <a:fillRect/>
          </a:stretch>
        </p:blipFill>
        <p:spPr>
          <a:xfrm flipH="1">
            <a:off x="7168691" y="1646805"/>
            <a:ext cx="2047412" cy="2729883"/>
          </a:xfrm>
          <a:prstGeom prst="rect">
            <a:avLst/>
          </a:prstGeom>
        </p:spPr>
      </p:pic>
      <p:pic>
        <p:nvPicPr>
          <p:cNvPr id="15" name="Immagine 14">
            <a:extLst>
              <a:ext uri="{FF2B5EF4-FFF2-40B4-BE49-F238E27FC236}">
                <a16:creationId xmlns:a16="http://schemas.microsoft.com/office/drawing/2014/main" id="{68BF78E0-537B-4F13-9D4D-C43F200D07EF}"/>
              </a:ext>
            </a:extLst>
          </p:cNvPr>
          <p:cNvPicPr>
            <a:picLocks noChangeAspect="1"/>
          </p:cNvPicPr>
          <p:nvPr/>
        </p:nvPicPr>
        <p:blipFill>
          <a:blip r:embed="rId4"/>
          <a:stretch>
            <a:fillRect/>
          </a:stretch>
        </p:blipFill>
        <p:spPr>
          <a:xfrm>
            <a:off x="282967" y="1290684"/>
            <a:ext cx="2815678" cy="3754237"/>
          </a:xfrm>
          <a:prstGeom prst="rect">
            <a:avLst/>
          </a:prstGeom>
        </p:spPr>
      </p:pic>
      <p:pic>
        <p:nvPicPr>
          <p:cNvPr id="17" name="Immagine 16">
            <a:extLst>
              <a:ext uri="{FF2B5EF4-FFF2-40B4-BE49-F238E27FC236}">
                <a16:creationId xmlns:a16="http://schemas.microsoft.com/office/drawing/2014/main" id="{BA5B18A2-EC79-4257-A629-3AC94DA734ED}"/>
              </a:ext>
            </a:extLst>
          </p:cNvPr>
          <p:cNvPicPr>
            <a:picLocks noChangeAspect="1"/>
          </p:cNvPicPr>
          <p:nvPr/>
        </p:nvPicPr>
        <p:blipFill>
          <a:blip r:embed="rId5"/>
          <a:stretch>
            <a:fillRect/>
          </a:stretch>
        </p:blipFill>
        <p:spPr>
          <a:xfrm>
            <a:off x="3313745" y="3561824"/>
            <a:ext cx="3639845" cy="2729884"/>
          </a:xfrm>
          <a:prstGeom prst="rect">
            <a:avLst/>
          </a:prstGeom>
        </p:spPr>
      </p:pic>
      <p:pic>
        <p:nvPicPr>
          <p:cNvPr id="19" name="Immagine 18">
            <a:extLst>
              <a:ext uri="{FF2B5EF4-FFF2-40B4-BE49-F238E27FC236}">
                <a16:creationId xmlns:a16="http://schemas.microsoft.com/office/drawing/2014/main" id="{B4979CBD-57C4-42B7-B845-8D642C3B3F44}"/>
              </a:ext>
            </a:extLst>
          </p:cNvPr>
          <p:cNvPicPr>
            <a:picLocks noChangeAspect="1"/>
          </p:cNvPicPr>
          <p:nvPr/>
        </p:nvPicPr>
        <p:blipFill>
          <a:blip r:embed="rId6"/>
          <a:stretch>
            <a:fillRect/>
          </a:stretch>
        </p:blipFill>
        <p:spPr>
          <a:xfrm>
            <a:off x="9533573" y="3011747"/>
            <a:ext cx="2328020" cy="3104026"/>
          </a:xfrm>
          <a:prstGeom prst="rect">
            <a:avLst/>
          </a:prstGeom>
        </p:spPr>
      </p:pic>
      <p:pic>
        <p:nvPicPr>
          <p:cNvPr id="21" name="Immagine 20">
            <a:extLst>
              <a:ext uri="{FF2B5EF4-FFF2-40B4-BE49-F238E27FC236}">
                <a16:creationId xmlns:a16="http://schemas.microsoft.com/office/drawing/2014/main" id="{24B6453F-CF38-4390-B40E-043238867308}"/>
              </a:ext>
            </a:extLst>
          </p:cNvPr>
          <p:cNvPicPr>
            <a:picLocks noChangeAspect="1"/>
          </p:cNvPicPr>
          <p:nvPr/>
        </p:nvPicPr>
        <p:blipFill>
          <a:blip r:embed="rId7"/>
          <a:stretch>
            <a:fillRect/>
          </a:stretch>
        </p:blipFill>
        <p:spPr>
          <a:xfrm>
            <a:off x="9359507" y="701721"/>
            <a:ext cx="2676152" cy="2007114"/>
          </a:xfrm>
          <a:prstGeom prst="rect">
            <a:avLst/>
          </a:prstGeom>
        </p:spPr>
      </p:pic>
      <p:sp>
        <p:nvSpPr>
          <p:cNvPr id="5" name="Title 4">
            <a:extLst>
              <a:ext uri="{FF2B5EF4-FFF2-40B4-BE49-F238E27FC236}">
                <a16:creationId xmlns:a16="http://schemas.microsoft.com/office/drawing/2014/main" id="{B476381D-3A17-445C-ABB6-840060310582}"/>
              </a:ext>
            </a:extLst>
          </p:cNvPr>
          <p:cNvSpPr>
            <a:spLocks noGrp="1"/>
          </p:cNvSpPr>
          <p:nvPr>
            <p:ph type="title"/>
          </p:nvPr>
        </p:nvSpPr>
        <p:spPr/>
        <p:txBody>
          <a:bodyPr/>
          <a:lstStyle/>
          <a:p>
            <a:r>
              <a:rPr lang="en-US" dirty="0"/>
              <a:t>Making of</a:t>
            </a:r>
            <a:endParaRPr lang="it-IT" dirty="0"/>
          </a:p>
        </p:txBody>
      </p:sp>
    </p:spTree>
    <p:extLst>
      <p:ext uri="{BB962C8B-B14F-4D97-AF65-F5344CB8AC3E}">
        <p14:creationId xmlns:p14="http://schemas.microsoft.com/office/powerpoint/2010/main" val="98850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69240" y="254115"/>
            <a:ext cx="11655840" cy="899665"/>
          </a:xfrm>
        </p:spPr>
        <p:txBody>
          <a:bodyPr/>
          <a:lstStyle/>
          <a:p>
            <a:r>
              <a:rPr lang="it-IT" dirty="0"/>
              <a:t>How </a:t>
            </a:r>
            <a:r>
              <a:rPr lang="it-IT" dirty="0" err="1"/>
              <a:t>it</a:t>
            </a:r>
            <a:r>
              <a:rPr lang="it-IT" dirty="0"/>
              <a:t> </a:t>
            </a:r>
            <a:r>
              <a:rPr lang="it-IT" dirty="0" err="1"/>
              <a:t>works</a:t>
            </a:r>
            <a:r>
              <a:rPr lang="it-IT" dirty="0"/>
              <a:t>: online</a:t>
            </a:r>
          </a:p>
        </p:txBody>
      </p:sp>
      <p:pic>
        <p:nvPicPr>
          <p:cNvPr id="11" name="Immagine 10">
            <a:extLst>
              <a:ext uri="{FF2B5EF4-FFF2-40B4-BE49-F238E27FC236}">
                <a16:creationId xmlns:a16="http://schemas.microsoft.com/office/drawing/2014/main" id="{C32FFBC0-A323-4BAB-9388-E06B42698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512" y="3136369"/>
            <a:ext cx="1365508" cy="1365508"/>
          </a:xfrm>
          <a:prstGeom prst="rect">
            <a:avLst/>
          </a:prstGeom>
        </p:spPr>
      </p:pic>
      <p:pic>
        <p:nvPicPr>
          <p:cNvPr id="12" name="Immagine 11">
            <a:extLst>
              <a:ext uri="{FF2B5EF4-FFF2-40B4-BE49-F238E27FC236}">
                <a16:creationId xmlns:a16="http://schemas.microsoft.com/office/drawing/2014/main" id="{7476C9D0-20D9-4C57-94DB-D5E03808DC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363" y="3136369"/>
            <a:ext cx="1365508" cy="1365508"/>
          </a:xfrm>
          <a:prstGeom prst="rect">
            <a:avLst/>
          </a:prstGeom>
        </p:spPr>
      </p:pic>
      <p:pic>
        <p:nvPicPr>
          <p:cNvPr id="13" name="Immagine 12">
            <a:extLst>
              <a:ext uri="{FF2B5EF4-FFF2-40B4-BE49-F238E27FC236}">
                <a16:creationId xmlns:a16="http://schemas.microsoft.com/office/drawing/2014/main" id="{D5E44500-7BAA-44FB-9737-B119543ACC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4177" y="2010033"/>
            <a:ext cx="1365508" cy="1365508"/>
          </a:xfrm>
          <a:prstGeom prst="rect">
            <a:avLst/>
          </a:prstGeom>
        </p:spPr>
      </p:pic>
      <p:cxnSp>
        <p:nvCxnSpPr>
          <p:cNvPr id="14" name="Connettore 2 13">
            <a:extLst>
              <a:ext uri="{FF2B5EF4-FFF2-40B4-BE49-F238E27FC236}">
                <a16:creationId xmlns:a16="http://schemas.microsoft.com/office/drawing/2014/main" id="{AF98CB46-001F-4BF7-87A0-20308FE7C786}"/>
              </a:ext>
            </a:extLst>
          </p:cNvPr>
          <p:cNvCxnSpPr/>
          <p:nvPr/>
        </p:nvCxnSpPr>
        <p:spPr>
          <a:xfrm>
            <a:off x="3245833" y="3658246"/>
            <a:ext cx="1464815" cy="0"/>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Connettore 2 14">
            <a:extLst>
              <a:ext uri="{FF2B5EF4-FFF2-40B4-BE49-F238E27FC236}">
                <a16:creationId xmlns:a16="http://schemas.microsoft.com/office/drawing/2014/main" id="{4F401471-6FDD-4D10-B043-211C4C7130E0}"/>
              </a:ext>
            </a:extLst>
          </p:cNvPr>
          <p:cNvCxnSpPr>
            <a:cxnSpLocks/>
          </p:cNvCxnSpPr>
          <p:nvPr/>
        </p:nvCxnSpPr>
        <p:spPr>
          <a:xfrm flipV="1">
            <a:off x="6363266" y="2704985"/>
            <a:ext cx="1232516" cy="791168"/>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Connettore 2 15">
            <a:extLst>
              <a:ext uri="{FF2B5EF4-FFF2-40B4-BE49-F238E27FC236}">
                <a16:creationId xmlns:a16="http://schemas.microsoft.com/office/drawing/2014/main" id="{51D01B1F-57C1-4F6B-BA24-9E6E7DC4BF6D}"/>
              </a:ext>
            </a:extLst>
          </p:cNvPr>
          <p:cNvCxnSpPr>
            <a:cxnSpLocks/>
          </p:cNvCxnSpPr>
          <p:nvPr/>
        </p:nvCxnSpPr>
        <p:spPr>
          <a:xfrm>
            <a:off x="6363266" y="3959129"/>
            <a:ext cx="1312415" cy="785886"/>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CasellaDiTesto 16">
            <a:extLst>
              <a:ext uri="{FF2B5EF4-FFF2-40B4-BE49-F238E27FC236}">
                <a16:creationId xmlns:a16="http://schemas.microsoft.com/office/drawing/2014/main" id="{3B7D9D76-D765-4C82-A3B4-D8434EB07881}"/>
              </a:ext>
            </a:extLst>
          </p:cNvPr>
          <p:cNvSpPr txBox="1"/>
          <p:nvPr/>
        </p:nvSpPr>
        <p:spPr>
          <a:xfrm>
            <a:off x="3815734" y="3288914"/>
            <a:ext cx="238125" cy="369332"/>
          </a:xfrm>
          <a:prstGeom prst="rect">
            <a:avLst/>
          </a:prstGeom>
          <a:noFill/>
        </p:spPr>
        <p:txBody>
          <a:bodyPr wrap="square" rtlCol="0">
            <a:spAutoFit/>
          </a:bodyPr>
          <a:lstStyle/>
          <a:p>
            <a:r>
              <a:rPr lang="it-IT" b="1" dirty="0"/>
              <a:t>1</a:t>
            </a:r>
          </a:p>
        </p:txBody>
      </p:sp>
      <p:sp>
        <p:nvSpPr>
          <p:cNvPr id="18" name="CasellaDiTesto 17">
            <a:extLst>
              <a:ext uri="{FF2B5EF4-FFF2-40B4-BE49-F238E27FC236}">
                <a16:creationId xmlns:a16="http://schemas.microsoft.com/office/drawing/2014/main" id="{E5C6480B-7709-4A5C-BF6B-3F7BACB716BB}"/>
              </a:ext>
            </a:extLst>
          </p:cNvPr>
          <p:cNvSpPr txBox="1"/>
          <p:nvPr/>
        </p:nvSpPr>
        <p:spPr>
          <a:xfrm>
            <a:off x="6695044" y="2774721"/>
            <a:ext cx="238125" cy="369332"/>
          </a:xfrm>
          <a:prstGeom prst="rect">
            <a:avLst/>
          </a:prstGeom>
          <a:noFill/>
        </p:spPr>
        <p:txBody>
          <a:bodyPr wrap="square" rtlCol="0">
            <a:spAutoFit/>
          </a:bodyPr>
          <a:lstStyle/>
          <a:p>
            <a:r>
              <a:rPr lang="it-IT" b="1" dirty="0"/>
              <a:t>2</a:t>
            </a:r>
          </a:p>
        </p:txBody>
      </p:sp>
      <p:sp>
        <p:nvSpPr>
          <p:cNvPr id="19" name="CasellaDiTesto 18">
            <a:extLst>
              <a:ext uri="{FF2B5EF4-FFF2-40B4-BE49-F238E27FC236}">
                <a16:creationId xmlns:a16="http://schemas.microsoft.com/office/drawing/2014/main" id="{01170605-06B5-4A4E-9BE6-586A2B567DDE}"/>
              </a:ext>
            </a:extLst>
          </p:cNvPr>
          <p:cNvSpPr txBox="1"/>
          <p:nvPr/>
        </p:nvSpPr>
        <p:spPr>
          <a:xfrm>
            <a:off x="6937771" y="3375541"/>
            <a:ext cx="238125" cy="369332"/>
          </a:xfrm>
          <a:prstGeom prst="rect">
            <a:avLst/>
          </a:prstGeom>
          <a:noFill/>
        </p:spPr>
        <p:txBody>
          <a:bodyPr wrap="square" rtlCol="0">
            <a:spAutoFit/>
          </a:bodyPr>
          <a:lstStyle/>
          <a:p>
            <a:r>
              <a:rPr lang="it-IT" b="1" dirty="0"/>
              <a:t>3</a:t>
            </a:r>
          </a:p>
        </p:txBody>
      </p:sp>
      <p:cxnSp>
        <p:nvCxnSpPr>
          <p:cNvPr id="20" name="Connettore 2 19">
            <a:extLst>
              <a:ext uri="{FF2B5EF4-FFF2-40B4-BE49-F238E27FC236}">
                <a16:creationId xmlns:a16="http://schemas.microsoft.com/office/drawing/2014/main" id="{3E015A3B-8528-48D5-B2E4-FA7E03858B1D}"/>
              </a:ext>
            </a:extLst>
          </p:cNvPr>
          <p:cNvCxnSpPr>
            <a:cxnSpLocks/>
          </p:cNvCxnSpPr>
          <p:nvPr/>
        </p:nvCxnSpPr>
        <p:spPr>
          <a:xfrm flipH="1">
            <a:off x="3245835" y="3906966"/>
            <a:ext cx="1400146" cy="0"/>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CasellaDiTesto 20">
            <a:extLst>
              <a:ext uri="{FF2B5EF4-FFF2-40B4-BE49-F238E27FC236}">
                <a16:creationId xmlns:a16="http://schemas.microsoft.com/office/drawing/2014/main" id="{91B30123-3FDE-4A2C-8F79-7D3CA807A5E1}"/>
              </a:ext>
            </a:extLst>
          </p:cNvPr>
          <p:cNvSpPr txBox="1"/>
          <p:nvPr/>
        </p:nvSpPr>
        <p:spPr>
          <a:xfrm>
            <a:off x="3821946" y="3930577"/>
            <a:ext cx="238125" cy="369332"/>
          </a:xfrm>
          <a:prstGeom prst="rect">
            <a:avLst/>
          </a:prstGeom>
          <a:noFill/>
        </p:spPr>
        <p:txBody>
          <a:bodyPr wrap="square" rtlCol="0">
            <a:spAutoFit/>
          </a:bodyPr>
          <a:lstStyle/>
          <a:p>
            <a:r>
              <a:rPr lang="it-IT" b="1" dirty="0"/>
              <a:t>6</a:t>
            </a:r>
          </a:p>
        </p:txBody>
      </p:sp>
      <p:cxnSp>
        <p:nvCxnSpPr>
          <p:cNvPr id="22" name="Connettore 2 21">
            <a:extLst>
              <a:ext uri="{FF2B5EF4-FFF2-40B4-BE49-F238E27FC236}">
                <a16:creationId xmlns:a16="http://schemas.microsoft.com/office/drawing/2014/main" id="{550EE998-D4F4-4417-A789-6BE2325A939A}"/>
              </a:ext>
            </a:extLst>
          </p:cNvPr>
          <p:cNvCxnSpPr>
            <a:cxnSpLocks/>
          </p:cNvCxnSpPr>
          <p:nvPr/>
        </p:nvCxnSpPr>
        <p:spPr>
          <a:xfrm flipH="1">
            <a:off x="6437988" y="2943858"/>
            <a:ext cx="1237693" cy="766551"/>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CasellaDiTesto 22">
            <a:extLst>
              <a:ext uri="{FF2B5EF4-FFF2-40B4-BE49-F238E27FC236}">
                <a16:creationId xmlns:a16="http://schemas.microsoft.com/office/drawing/2014/main" id="{6AB8068E-9B16-45CB-894B-392C82D5132D}"/>
              </a:ext>
            </a:extLst>
          </p:cNvPr>
          <p:cNvSpPr txBox="1"/>
          <p:nvPr/>
        </p:nvSpPr>
        <p:spPr>
          <a:xfrm>
            <a:off x="7056833" y="4023183"/>
            <a:ext cx="238125" cy="369332"/>
          </a:xfrm>
          <a:prstGeom prst="rect">
            <a:avLst/>
          </a:prstGeom>
          <a:noFill/>
        </p:spPr>
        <p:txBody>
          <a:bodyPr wrap="square" rtlCol="0">
            <a:spAutoFit/>
          </a:bodyPr>
          <a:lstStyle/>
          <a:p>
            <a:r>
              <a:rPr lang="it-IT" b="1" dirty="0"/>
              <a:t>4</a:t>
            </a:r>
          </a:p>
        </p:txBody>
      </p:sp>
      <p:cxnSp>
        <p:nvCxnSpPr>
          <p:cNvPr id="24" name="Connettore 2 23">
            <a:extLst>
              <a:ext uri="{FF2B5EF4-FFF2-40B4-BE49-F238E27FC236}">
                <a16:creationId xmlns:a16="http://schemas.microsoft.com/office/drawing/2014/main" id="{D4E9582B-B6D6-4B2F-B0D4-8CA538AC5756}"/>
              </a:ext>
            </a:extLst>
          </p:cNvPr>
          <p:cNvCxnSpPr>
            <a:cxnSpLocks/>
          </p:cNvCxnSpPr>
          <p:nvPr/>
        </p:nvCxnSpPr>
        <p:spPr>
          <a:xfrm flipH="1" flipV="1">
            <a:off x="6224871" y="4157060"/>
            <a:ext cx="1238249" cy="719567"/>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CasellaDiTesto 24">
            <a:extLst>
              <a:ext uri="{FF2B5EF4-FFF2-40B4-BE49-F238E27FC236}">
                <a16:creationId xmlns:a16="http://schemas.microsoft.com/office/drawing/2014/main" id="{E7CF892B-FCF6-4CD8-B918-08695A21BC6F}"/>
              </a:ext>
            </a:extLst>
          </p:cNvPr>
          <p:cNvSpPr txBox="1"/>
          <p:nvPr/>
        </p:nvSpPr>
        <p:spPr>
          <a:xfrm>
            <a:off x="6695043" y="4572522"/>
            <a:ext cx="238125" cy="369332"/>
          </a:xfrm>
          <a:prstGeom prst="rect">
            <a:avLst/>
          </a:prstGeom>
          <a:noFill/>
        </p:spPr>
        <p:txBody>
          <a:bodyPr wrap="square" rtlCol="0">
            <a:spAutoFit/>
          </a:bodyPr>
          <a:lstStyle/>
          <a:p>
            <a:r>
              <a:rPr lang="it-IT" b="1" dirty="0"/>
              <a:t>5</a:t>
            </a:r>
          </a:p>
        </p:txBody>
      </p:sp>
      <p:pic>
        <p:nvPicPr>
          <p:cNvPr id="28" name="Immagine 27">
            <a:extLst>
              <a:ext uri="{FF2B5EF4-FFF2-40B4-BE49-F238E27FC236}">
                <a16:creationId xmlns:a16="http://schemas.microsoft.com/office/drawing/2014/main" id="{3B995DA9-4CEA-407B-8C25-25FC995F581E}"/>
              </a:ext>
            </a:extLst>
          </p:cNvPr>
          <p:cNvPicPr>
            <a:picLocks noChangeAspect="1"/>
          </p:cNvPicPr>
          <p:nvPr/>
        </p:nvPicPr>
        <p:blipFill>
          <a:blip r:embed="rId6"/>
          <a:stretch>
            <a:fillRect/>
          </a:stretch>
        </p:blipFill>
        <p:spPr>
          <a:xfrm>
            <a:off x="7814076" y="4207849"/>
            <a:ext cx="1127161" cy="1127161"/>
          </a:xfrm>
          <a:prstGeom prst="rect">
            <a:avLst/>
          </a:prstGeom>
        </p:spPr>
      </p:pic>
      <p:cxnSp>
        <p:nvCxnSpPr>
          <p:cNvPr id="4" name="Connettore diritto 3">
            <a:extLst>
              <a:ext uri="{FF2B5EF4-FFF2-40B4-BE49-F238E27FC236}">
                <a16:creationId xmlns:a16="http://schemas.microsoft.com/office/drawing/2014/main" id="{8AE1C39C-6276-4A5B-ACBC-4BC1CF4BCEC4}"/>
              </a:ext>
            </a:extLst>
          </p:cNvPr>
          <p:cNvCxnSpPr>
            <a:cxnSpLocks/>
          </p:cNvCxnSpPr>
          <p:nvPr/>
        </p:nvCxnSpPr>
        <p:spPr>
          <a:xfrm>
            <a:off x="4285507" y="1942447"/>
            <a:ext cx="0" cy="4161472"/>
          </a:xfrm>
          <a:prstGeom prst="line">
            <a:avLst/>
          </a:prstGeom>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5" name="CasellaDiTesto 4">
            <a:extLst>
              <a:ext uri="{FF2B5EF4-FFF2-40B4-BE49-F238E27FC236}">
                <a16:creationId xmlns:a16="http://schemas.microsoft.com/office/drawing/2014/main" id="{0C0727B4-9B1C-44DC-8485-88FDA4E75A30}"/>
              </a:ext>
            </a:extLst>
          </p:cNvPr>
          <p:cNvSpPr txBox="1"/>
          <p:nvPr/>
        </p:nvSpPr>
        <p:spPr>
          <a:xfrm>
            <a:off x="2027781" y="1875354"/>
            <a:ext cx="2141902" cy="461665"/>
          </a:xfrm>
          <a:prstGeom prst="rect">
            <a:avLst/>
          </a:prstGeom>
          <a:noFill/>
        </p:spPr>
        <p:txBody>
          <a:bodyPr wrap="square" rtlCol="0">
            <a:spAutoFit/>
          </a:bodyPr>
          <a:lstStyle/>
          <a:p>
            <a:r>
              <a:rPr lang="it-IT" sz="2400" dirty="0"/>
              <a:t>Device</a:t>
            </a:r>
          </a:p>
        </p:txBody>
      </p:sp>
      <p:sp>
        <p:nvSpPr>
          <p:cNvPr id="26" name="CasellaDiTesto 25">
            <a:extLst>
              <a:ext uri="{FF2B5EF4-FFF2-40B4-BE49-F238E27FC236}">
                <a16:creationId xmlns:a16="http://schemas.microsoft.com/office/drawing/2014/main" id="{A51F74B5-7BCA-43C0-A1CA-8AE25DD37070}"/>
              </a:ext>
            </a:extLst>
          </p:cNvPr>
          <p:cNvSpPr txBox="1"/>
          <p:nvPr/>
        </p:nvSpPr>
        <p:spPr>
          <a:xfrm>
            <a:off x="5523078" y="1875317"/>
            <a:ext cx="2141902" cy="461665"/>
          </a:xfrm>
          <a:prstGeom prst="rect">
            <a:avLst/>
          </a:prstGeom>
          <a:noFill/>
        </p:spPr>
        <p:txBody>
          <a:bodyPr wrap="square" rtlCol="0">
            <a:spAutoFit/>
          </a:bodyPr>
          <a:lstStyle/>
          <a:p>
            <a:r>
              <a:rPr lang="it-IT" sz="2400" dirty="0" err="1"/>
              <a:t>Azure</a:t>
            </a:r>
            <a:endParaRPr lang="it-IT" sz="2400" dirty="0"/>
          </a:p>
        </p:txBody>
      </p:sp>
    </p:spTree>
    <p:extLst>
      <p:ext uri="{BB962C8B-B14F-4D97-AF65-F5344CB8AC3E}">
        <p14:creationId xmlns:p14="http://schemas.microsoft.com/office/powerpoint/2010/main" val="179210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500"/>
                                        <p:tgtEl>
                                          <p:spTgt spid="17"/>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randombar(horizontal)">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randombar(horizontal)">
                                      <p:cBhvr>
                                        <p:cTn id="22" dur="500"/>
                                        <p:tgtEl>
                                          <p:spTgt spid="18"/>
                                        </p:tgtEl>
                                      </p:cBhvr>
                                    </p:animEffect>
                                  </p:childTnLst>
                                </p:cTn>
                              </p:par>
                            </p:childTnLst>
                          </p:cTn>
                        </p:par>
                        <p:par>
                          <p:cTn id="23" fill="hold">
                            <p:stCondLst>
                              <p:cond delay="500"/>
                            </p:stCondLst>
                            <p:childTnLst>
                              <p:par>
                                <p:cTn id="24" presetID="14" presetClass="entr" presetSubtype="1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randombar(horizont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randombar(horizontal)">
                                      <p:cBhvr>
                                        <p:cTn id="31" dur="500"/>
                                        <p:tgtEl>
                                          <p:spTgt spid="2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randombar(horizontal)">
                                      <p:cBhvr>
                                        <p:cTn id="34" dur="500"/>
                                        <p:tgtEl>
                                          <p:spTgt spid="19"/>
                                        </p:tgtEl>
                                      </p:cBhvr>
                                    </p:animEffect>
                                  </p:childTnLst>
                                </p:cTn>
                              </p:par>
                            </p:childTnLst>
                          </p:cTn>
                        </p:par>
                        <p:par>
                          <p:cTn id="35" fill="hold">
                            <p:stCondLst>
                              <p:cond delay="500"/>
                            </p:stCondLst>
                            <p:childTnLst>
                              <p:par>
                                <p:cTn id="36" presetID="14" presetClass="entr" presetSubtype="10"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randombar(horizontal)">
                                      <p:cBhvr>
                                        <p:cTn id="38" dur="500"/>
                                        <p:tgtEl>
                                          <p:spTgt spid="16"/>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randombar(horizontal)">
                                      <p:cBhvr>
                                        <p:cTn id="41" dur="500"/>
                                        <p:tgtEl>
                                          <p:spTgt spid="23"/>
                                        </p:tgtEl>
                                      </p:cBhvr>
                                    </p:animEffect>
                                  </p:childTnLst>
                                </p:cTn>
                              </p:par>
                            </p:childTnLst>
                          </p:cTn>
                        </p:par>
                        <p:par>
                          <p:cTn id="42" fill="hold">
                            <p:stCondLst>
                              <p:cond delay="1000"/>
                            </p:stCondLst>
                            <p:childTnLst>
                              <p:par>
                                <p:cTn id="43" presetID="14" presetClass="entr" presetSubtype="10"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randombar(horizontal)">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randombar(horizontal)">
                                      <p:cBhvr>
                                        <p:cTn id="50" dur="500"/>
                                        <p:tgtEl>
                                          <p:spTgt spid="24"/>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randombar(horizontal)">
                                      <p:cBhvr>
                                        <p:cTn id="53" dur="500"/>
                                        <p:tgtEl>
                                          <p:spTgt spid="25"/>
                                        </p:tgtEl>
                                      </p:cBhvr>
                                    </p:animEffect>
                                  </p:childTnLst>
                                </p:cTn>
                              </p:par>
                            </p:childTnLst>
                          </p:cTn>
                        </p:par>
                        <p:par>
                          <p:cTn id="54" fill="hold">
                            <p:stCondLst>
                              <p:cond delay="500"/>
                            </p:stCondLst>
                            <p:childTnLst>
                              <p:par>
                                <p:cTn id="55" presetID="14" presetClass="entr" presetSubtype="10" fill="hold"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randombar(horizontal)">
                                      <p:cBhvr>
                                        <p:cTn id="57" dur="500"/>
                                        <p:tgtEl>
                                          <p:spTgt spid="20"/>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randombar(horizontal)">
                                      <p:cBhvr>
                                        <p:cTn id="6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1" grpId="0"/>
      <p:bldP spid="23"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How </a:t>
            </a:r>
            <a:r>
              <a:rPr lang="it-IT" dirty="0" err="1"/>
              <a:t>it</a:t>
            </a:r>
            <a:r>
              <a:rPr lang="it-IT" dirty="0"/>
              <a:t> </a:t>
            </a:r>
            <a:r>
              <a:rPr lang="it-IT" dirty="0" err="1"/>
              <a:t>works</a:t>
            </a:r>
            <a:r>
              <a:rPr lang="it-IT" dirty="0"/>
              <a:t>: offline</a:t>
            </a:r>
          </a:p>
        </p:txBody>
      </p:sp>
      <p:pic>
        <p:nvPicPr>
          <p:cNvPr id="11" name="Immagine 10">
            <a:extLst>
              <a:ext uri="{FF2B5EF4-FFF2-40B4-BE49-F238E27FC236}">
                <a16:creationId xmlns:a16="http://schemas.microsoft.com/office/drawing/2014/main" id="{C32FFBC0-A323-4BAB-9388-E06B42698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928" y="3297733"/>
            <a:ext cx="1365508" cy="1365508"/>
          </a:xfrm>
          <a:prstGeom prst="rect">
            <a:avLst/>
          </a:prstGeom>
        </p:spPr>
      </p:pic>
      <p:pic>
        <p:nvPicPr>
          <p:cNvPr id="4" name="Immagine 3">
            <a:extLst>
              <a:ext uri="{FF2B5EF4-FFF2-40B4-BE49-F238E27FC236}">
                <a16:creationId xmlns:a16="http://schemas.microsoft.com/office/drawing/2014/main" id="{E7FD3C89-70E3-41CF-B195-79D7424A1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922" y="4400195"/>
            <a:ext cx="835235" cy="1113646"/>
          </a:xfrm>
          <a:prstGeom prst="rect">
            <a:avLst/>
          </a:prstGeom>
        </p:spPr>
      </p:pic>
      <p:pic>
        <p:nvPicPr>
          <p:cNvPr id="26" name="Immagine 25">
            <a:extLst>
              <a:ext uri="{FF2B5EF4-FFF2-40B4-BE49-F238E27FC236}">
                <a16:creationId xmlns:a16="http://schemas.microsoft.com/office/drawing/2014/main" id="{9EDE1A5F-8F6B-46B9-84D0-FB055B47DF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0807" y="2058156"/>
            <a:ext cx="1365508" cy="1365508"/>
          </a:xfrm>
          <a:prstGeom prst="rect">
            <a:avLst/>
          </a:prstGeom>
        </p:spPr>
      </p:pic>
      <p:cxnSp>
        <p:nvCxnSpPr>
          <p:cNvPr id="27" name="Connettore 2 26">
            <a:extLst>
              <a:ext uri="{FF2B5EF4-FFF2-40B4-BE49-F238E27FC236}">
                <a16:creationId xmlns:a16="http://schemas.microsoft.com/office/drawing/2014/main" id="{E9FEDC71-EAFC-4D37-B353-A4518BBC21DA}"/>
              </a:ext>
            </a:extLst>
          </p:cNvPr>
          <p:cNvCxnSpPr>
            <a:cxnSpLocks/>
          </p:cNvCxnSpPr>
          <p:nvPr/>
        </p:nvCxnSpPr>
        <p:spPr>
          <a:xfrm flipV="1">
            <a:off x="5209896" y="2753108"/>
            <a:ext cx="1232516" cy="791168"/>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Connettore 2 28">
            <a:extLst>
              <a:ext uri="{FF2B5EF4-FFF2-40B4-BE49-F238E27FC236}">
                <a16:creationId xmlns:a16="http://schemas.microsoft.com/office/drawing/2014/main" id="{689D574B-7519-43B5-B808-7792B02A14C0}"/>
              </a:ext>
            </a:extLst>
          </p:cNvPr>
          <p:cNvCxnSpPr>
            <a:cxnSpLocks/>
          </p:cNvCxnSpPr>
          <p:nvPr/>
        </p:nvCxnSpPr>
        <p:spPr>
          <a:xfrm>
            <a:off x="5209896" y="4007252"/>
            <a:ext cx="1312415" cy="785886"/>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CasellaDiTesto 29">
            <a:extLst>
              <a:ext uri="{FF2B5EF4-FFF2-40B4-BE49-F238E27FC236}">
                <a16:creationId xmlns:a16="http://schemas.microsoft.com/office/drawing/2014/main" id="{688A745C-14AD-41CB-B8D8-F198AA6704D8}"/>
              </a:ext>
            </a:extLst>
          </p:cNvPr>
          <p:cNvSpPr txBox="1"/>
          <p:nvPr/>
        </p:nvSpPr>
        <p:spPr>
          <a:xfrm>
            <a:off x="5541674" y="2822844"/>
            <a:ext cx="238125" cy="369332"/>
          </a:xfrm>
          <a:prstGeom prst="rect">
            <a:avLst/>
          </a:prstGeom>
          <a:noFill/>
        </p:spPr>
        <p:txBody>
          <a:bodyPr wrap="square" rtlCol="0">
            <a:spAutoFit/>
          </a:bodyPr>
          <a:lstStyle/>
          <a:p>
            <a:r>
              <a:rPr lang="it-IT" b="1" dirty="0"/>
              <a:t>1</a:t>
            </a:r>
          </a:p>
        </p:txBody>
      </p:sp>
      <p:sp>
        <p:nvSpPr>
          <p:cNvPr id="31" name="CasellaDiTesto 30">
            <a:extLst>
              <a:ext uri="{FF2B5EF4-FFF2-40B4-BE49-F238E27FC236}">
                <a16:creationId xmlns:a16="http://schemas.microsoft.com/office/drawing/2014/main" id="{A41CE9BF-82FF-4674-BA2F-A369C13D5E22}"/>
              </a:ext>
            </a:extLst>
          </p:cNvPr>
          <p:cNvSpPr txBox="1"/>
          <p:nvPr/>
        </p:nvSpPr>
        <p:spPr>
          <a:xfrm>
            <a:off x="5784401" y="3423664"/>
            <a:ext cx="238125" cy="369332"/>
          </a:xfrm>
          <a:prstGeom prst="rect">
            <a:avLst/>
          </a:prstGeom>
          <a:noFill/>
        </p:spPr>
        <p:txBody>
          <a:bodyPr wrap="square" rtlCol="0">
            <a:spAutoFit/>
          </a:bodyPr>
          <a:lstStyle/>
          <a:p>
            <a:r>
              <a:rPr lang="it-IT" b="1" dirty="0"/>
              <a:t>2</a:t>
            </a:r>
          </a:p>
        </p:txBody>
      </p:sp>
      <p:cxnSp>
        <p:nvCxnSpPr>
          <p:cNvPr id="32" name="Connettore 2 31">
            <a:extLst>
              <a:ext uri="{FF2B5EF4-FFF2-40B4-BE49-F238E27FC236}">
                <a16:creationId xmlns:a16="http://schemas.microsoft.com/office/drawing/2014/main" id="{43988737-43A5-4789-B38B-7A01C8C8FB05}"/>
              </a:ext>
            </a:extLst>
          </p:cNvPr>
          <p:cNvCxnSpPr>
            <a:cxnSpLocks/>
          </p:cNvCxnSpPr>
          <p:nvPr/>
        </p:nvCxnSpPr>
        <p:spPr>
          <a:xfrm flipH="1">
            <a:off x="5284618" y="2991981"/>
            <a:ext cx="1237693" cy="766551"/>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CasellaDiTesto 32">
            <a:extLst>
              <a:ext uri="{FF2B5EF4-FFF2-40B4-BE49-F238E27FC236}">
                <a16:creationId xmlns:a16="http://schemas.microsoft.com/office/drawing/2014/main" id="{80241AB9-A2BD-4ED6-9B36-F7EC2EA31F69}"/>
              </a:ext>
            </a:extLst>
          </p:cNvPr>
          <p:cNvSpPr txBox="1"/>
          <p:nvPr/>
        </p:nvSpPr>
        <p:spPr>
          <a:xfrm>
            <a:off x="5903463" y="4071306"/>
            <a:ext cx="238125" cy="369332"/>
          </a:xfrm>
          <a:prstGeom prst="rect">
            <a:avLst/>
          </a:prstGeom>
          <a:noFill/>
        </p:spPr>
        <p:txBody>
          <a:bodyPr wrap="square" rtlCol="0">
            <a:spAutoFit/>
          </a:bodyPr>
          <a:lstStyle/>
          <a:p>
            <a:r>
              <a:rPr lang="it-IT" b="1" dirty="0"/>
              <a:t>3</a:t>
            </a:r>
          </a:p>
        </p:txBody>
      </p:sp>
      <p:cxnSp>
        <p:nvCxnSpPr>
          <p:cNvPr id="34" name="Connettore 2 33">
            <a:extLst>
              <a:ext uri="{FF2B5EF4-FFF2-40B4-BE49-F238E27FC236}">
                <a16:creationId xmlns:a16="http://schemas.microsoft.com/office/drawing/2014/main" id="{91597D73-7D19-4A14-9FE3-DC275F831091}"/>
              </a:ext>
            </a:extLst>
          </p:cNvPr>
          <p:cNvCxnSpPr>
            <a:cxnSpLocks/>
          </p:cNvCxnSpPr>
          <p:nvPr/>
        </p:nvCxnSpPr>
        <p:spPr>
          <a:xfrm flipH="1" flipV="1">
            <a:off x="5071501" y="4205183"/>
            <a:ext cx="1238249" cy="719567"/>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CasellaDiTesto 34">
            <a:extLst>
              <a:ext uri="{FF2B5EF4-FFF2-40B4-BE49-F238E27FC236}">
                <a16:creationId xmlns:a16="http://schemas.microsoft.com/office/drawing/2014/main" id="{EE3F321C-38ED-46BB-9D9A-8316761122B2}"/>
              </a:ext>
            </a:extLst>
          </p:cNvPr>
          <p:cNvSpPr txBox="1"/>
          <p:nvPr/>
        </p:nvSpPr>
        <p:spPr>
          <a:xfrm>
            <a:off x="5541673" y="4620645"/>
            <a:ext cx="238125" cy="369332"/>
          </a:xfrm>
          <a:prstGeom prst="rect">
            <a:avLst/>
          </a:prstGeom>
          <a:noFill/>
        </p:spPr>
        <p:txBody>
          <a:bodyPr wrap="square" rtlCol="0">
            <a:spAutoFit/>
          </a:bodyPr>
          <a:lstStyle/>
          <a:p>
            <a:r>
              <a:rPr lang="it-IT" b="1" dirty="0"/>
              <a:t>4</a:t>
            </a:r>
          </a:p>
        </p:txBody>
      </p:sp>
      <p:sp>
        <p:nvSpPr>
          <p:cNvPr id="38" name="CasellaDiTesto 37">
            <a:extLst>
              <a:ext uri="{FF2B5EF4-FFF2-40B4-BE49-F238E27FC236}">
                <a16:creationId xmlns:a16="http://schemas.microsoft.com/office/drawing/2014/main" id="{BCCB5D89-6411-4699-837F-BE3CF98E5446}"/>
              </a:ext>
            </a:extLst>
          </p:cNvPr>
          <p:cNvSpPr txBox="1"/>
          <p:nvPr/>
        </p:nvSpPr>
        <p:spPr>
          <a:xfrm>
            <a:off x="5025049" y="1803177"/>
            <a:ext cx="2141902" cy="461665"/>
          </a:xfrm>
          <a:prstGeom prst="rect">
            <a:avLst/>
          </a:prstGeom>
          <a:noFill/>
        </p:spPr>
        <p:txBody>
          <a:bodyPr wrap="square" rtlCol="0">
            <a:spAutoFit/>
          </a:bodyPr>
          <a:lstStyle/>
          <a:p>
            <a:r>
              <a:rPr lang="it-IT" sz="2400" dirty="0"/>
              <a:t>Device</a:t>
            </a:r>
          </a:p>
        </p:txBody>
      </p:sp>
    </p:spTree>
    <p:extLst>
      <p:ext uri="{BB962C8B-B14F-4D97-AF65-F5344CB8AC3E}">
        <p14:creationId xmlns:p14="http://schemas.microsoft.com/office/powerpoint/2010/main" val="354837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randombar(horizontal)">
                                      <p:cBhvr>
                                        <p:cTn id="10" dur="500"/>
                                        <p:tgtEl>
                                          <p:spTgt spid="30"/>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randombar(horizontal)">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par>
                          <p:cTn id="23" fill="hold">
                            <p:stCondLst>
                              <p:cond delay="500"/>
                            </p:stCondLst>
                            <p:childTnLst>
                              <p:par>
                                <p:cTn id="24" presetID="14" presetClass="entr" presetSubtype="10"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randombar(horizontal)">
                                      <p:cBhvr>
                                        <p:cTn id="26" dur="500"/>
                                        <p:tgtEl>
                                          <p:spTgt spid="2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randombar(horizontal)">
                                      <p:cBhvr>
                                        <p:cTn id="29" dur="500"/>
                                        <p:tgtEl>
                                          <p:spTgt spid="33"/>
                                        </p:tgtEl>
                                      </p:cBhvr>
                                    </p:animEffect>
                                  </p:childTnLst>
                                </p:cTn>
                              </p:par>
                            </p:childTnLst>
                          </p:cTn>
                        </p:par>
                        <p:par>
                          <p:cTn id="30" fill="hold">
                            <p:stCondLst>
                              <p:cond delay="1000"/>
                            </p:stCondLst>
                            <p:childTnLst>
                              <p:par>
                                <p:cTn id="31" presetID="14" presetClass="entr" presetSubtype="1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randombar(horizontal)">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randombar(horizontal)">
                                      <p:cBhvr>
                                        <p:cTn id="38" dur="500"/>
                                        <p:tgtEl>
                                          <p:spTgt spid="34"/>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randombar(horizontal)">
                                      <p:cBhvr>
                                        <p:cTn id="4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3" grpId="0"/>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7113E7-C7D2-47FB-BA82-DFEF81915FBC}"/>
              </a:ext>
            </a:extLst>
          </p:cNvPr>
          <p:cNvSpPr>
            <a:spLocks noGrp="1"/>
          </p:cNvSpPr>
          <p:nvPr>
            <p:ph type="title"/>
          </p:nvPr>
        </p:nvSpPr>
        <p:spPr/>
        <p:txBody>
          <a:bodyPr/>
          <a:lstStyle/>
          <a:p>
            <a:r>
              <a:rPr lang="it-IT" dirty="0"/>
              <a:t>Demo</a:t>
            </a:r>
          </a:p>
        </p:txBody>
      </p:sp>
      <p:sp>
        <p:nvSpPr>
          <p:cNvPr id="3" name="Segnaposto testo 2">
            <a:extLst>
              <a:ext uri="{FF2B5EF4-FFF2-40B4-BE49-F238E27FC236}">
                <a16:creationId xmlns:a16="http://schemas.microsoft.com/office/drawing/2014/main" id="{E05E7121-EC9D-4E0E-95D4-F8540A824C16}"/>
              </a:ext>
            </a:extLst>
          </p:cNvPr>
          <p:cNvSpPr>
            <a:spLocks noGrp="1"/>
          </p:cNvSpPr>
          <p:nvPr>
            <p:ph type="body" sz="quarter" idx="12"/>
          </p:nvPr>
        </p:nvSpPr>
        <p:spPr/>
        <p:txBody>
          <a:bodyPr/>
          <a:lstStyle/>
          <a:p>
            <a:r>
              <a:rPr lang="it-IT" dirty="0"/>
              <a:t>Vision Guide</a:t>
            </a:r>
          </a:p>
        </p:txBody>
      </p:sp>
    </p:spTree>
    <p:extLst>
      <p:ext uri="{BB962C8B-B14F-4D97-AF65-F5344CB8AC3E}">
        <p14:creationId xmlns:p14="http://schemas.microsoft.com/office/powerpoint/2010/main" val="192019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8CA6F3-CE43-4807-AA48-941C52DB96F6}"/>
              </a:ext>
            </a:extLst>
          </p:cNvPr>
          <p:cNvSpPr>
            <a:spLocks noGrp="1"/>
          </p:cNvSpPr>
          <p:nvPr>
            <p:ph type="title" idx="4294967295"/>
          </p:nvPr>
        </p:nvSpPr>
        <p:spPr>
          <a:xfrm>
            <a:off x="0" y="346075"/>
            <a:ext cx="12192000" cy="1325563"/>
          </a:xfrm>
        </p:spPr>
        <p:txBody>
          <a:bodyPr/>
          <a:lstStyle/>
          <a:p>
            <a:pPr algn="ctr"/>
            <a:r>
              <a:rPr lang="it-IT" dirty="0" err="1"/>
              <a:t>But</a:t>
            </a:r>
            <a:r>
              <a:rPr lang="it-IT" dirty="0"/>
              <a:t> </a:t>
            </a:r>
            <a:r>
              <a:rPr lang="it-IT" dirty="0" err="1"/>
              <a:t>it</a:t>
            </a:r>
            <a:r>
              <a:rPr lang="it-IT" dirty="0"/>
              <a:t> </a:t>
            </a:r>
            <a:r>
              <a:rPr lang="it-IT" dirty="0" err="1"/>
              <a:t>isn’t</a:t>
            </a:r>
            <a:r>
              <a:rPr lang="it-IT" dirty="0"/>
              <a:t> </a:t>
            </a:r>
            <a:r>
              <a:rPr lang="it-IT" dirty="0" err="1"/>
              <a:t>only</a:t>
            </a:r>
            <a:r>
              <a:rPr lang="it-IT" dirty="0"/>
              <a:t> a demo…</a:t>
            </a:r>
          </a:p>
        </p:txBody>
      </p:sp>
      <p:sp>
        <p:nvSpPr>
          <p:cNvPr id="6" name="Titolo 1">
            <a:extLst>
              <a:ext uri="{FF2B5EF4-FFF2-40B4-BE49-F238E27FC236}">
                <a16:creationId xmlns:a16="http://schemas.microsoft.com/office/drawing/2014/main" id="{3EA38403-D47F-4328-9991-CD87B605844C}"/>
              </a:ext>
            </a:extLst>
          </p:cNvPr>
          <p:cNvSpPr txBox="1">
            <a:spLocks/>
          </p:cNvSpPr>
          <p:nvPr/>
        </p:nvSpPr>
        <p:spPr>
          <a:xfrm>
            <a:off x="838198" y="144001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b="1" dirty="0"/>
              <a:t>The </a:t>
            </a:r>
            <a:r>
              <a:rPr lang="it-IT" b="1" dirty="0" err="1"/>
              <a:t>project</a:t>
            </a:r>
            <a:r>
              <a:rPr lang="it-IT" b="1" dirty="0"/>
              <a:t> </a:t>
            </a:r>
            <a:r>
              <a:rPr lang="it-IT" b="1" dirty="0" err="1"/>
              <a:t>is</a:t>
            </a:r>
            <a:r>
              <a:rPr lang="it-IT" b="1" dirty="0"/>
              <a:t> </a:t>
            </a:r>
            <a:r>
              <a:rPr lang="it-IT" b="1" dirty="0" err="1"/>
              <a:t>currently</a:t>
            </a:r>
            <a:r>
              <a:rPr lang="it-IT" b="1" dirty="0"/>
              <a:t> in </a:t>
            </a:r>
            <a:r>
              <a:rPr lang="it-IT" b="1" dirty="0" err="1"/>
              <a:t>active</a:t>
            </a:r>
            <a:r>
              <a:rPr lang="it-IT" b="1" dirty="0"/>
              <a:t> </a:t>
            </a:r>
            <a:r>
              <a:rPr lang="it-IT" b="1" dirty="0" err="1"/>
              <a:t>development</a:t>
            </a:r>
            <a:r>
              <a:rPr lang="it-IT" b="1" dirty="0"/>
              <a:t> for the </a:t>
            </a:r>
            <a:r>
              <a:rPr lang="it-IT" b="1" dirty="0" err="1"/>
              <a:t>town</a:t>
            </a:r>
            <a:r>
              <a:rPr lang="it-IT" b="1" dirty="0"/>
              <a:t> of Taggia (IM)</a:t>
            </a:r>
          </a:p>
        </p:txBody>
      </p:sp>
      <p:pic>
        <p:nvPicPr>
          <p:cNvPr id="8" name="Immagine 7">
            <a:extLst>
              <a:ext uri="{FF2B5EF4-FFF2-40B4-BE49-F238E27FC236}">
                <a16:creationId xmlns:a16="http://schemas.microsoft.com/office/drawing/2014/main" id="{36FB3B12-0610-4B20-B8EF-E1E6EB145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477" y="2926942"/>
            <a:ext cx="6745045" cy="3760873"/>
          </a:xfrm>
          <a:prstGeom prst="rect">
            <a:avLst/>
          </a:prstGeom>
        </p:spPr>
      </p:pic>
      <p:sp>
        <p:nvSpPr>
          <p:cNvPr id="3" name="CasellaDiTesto 2">
            <a:extLst>
              <a:ext uri="{FF2B5EF4-FFF2-40B4-BE49-F238E27FC236}">
                <a16:creationId xmlns:a16="http://schemas.microsoft.com/office/drawing/2014/main" id="{E8F6708E-73E9-45B6-AFFE-0F1995A51C07}"/>
              </a:ext>
            </a:extLst>
          </p:cNvPr>
          <p:cNvSpPr txBox="1"/>
          <p:nvPr/>
        </p:nvSpPr>
        <p:spPr>
          <a:xfrm>
            <a:off x="10675171" y="6381214"/>
            <a:ext cx="1516829" cy="369332"/>
          </a:xfrm>
          <a:prstGeom prst="rect">
            <a:avLst/>
          </a:prstGeom>
          <a:noFill/>
        </p:spPr>
        <p:txBody>
          <a:bodyPr wrap="square" rtlCol="0">
            <a:spAutoFit/>
          </a:bodyPr>
          <a:lstStyle/>
          <a:p>
            <a:r>
              <a:rPr lang="it-IT" dirty="0">
                <a:hlinkClick r:id="rId4"/>
              </a:rPr>
              <a:t>Watch </a:t>
            </a:r>
            <a:r>
              <a:rPr lang="it-IT" dirty="0" err="1">
                <a:hlinkClick r:id="rId4"/>
              </a:rPr>
              <a:t>it</a:t>
            </a:r>
            <a:r>
              <a:rPr lang="it-IT" dirty="0">
                <a:hlinkClick r:id="rId4"/>
              </a:rPr>
              <a:t> live</a:t>
            </a:r>
            <a:endParaRPr lang="it-IT" dirty="0"/>
          </a:p>
        </p:txBody>
      </p:sp>
    </p:spTree>
    <p:extLst>
      <p:ext uri="{BB962C8B-B14F-4D97-AF65-F5344CB8AC3E}">
        <p14:creationId xmlns:p14="http://schemas.microsoft.com/office/powerpoint/2010/main" val="378454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https://global.azurebootcamp.net/wp-content/uploads/2013/04/microsoft-dx-300x292.png">
            <a:extLst>
              <a:ext uri="{FF2B5EF4-FFF2-40B4-BE49-F238E27FC236}">
                <a16:creationId xmlns:a16="http://schemas.microsoft.com/office/drawing/2014/main" id="{2592A8B3-9CB7-41AA-B644-25AE0333A6E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5619" y="2981182"/>
            <a:ext cx="1905760" cy="1727889"/>
          </a:xfrm>
          <a:prstGeom prst="rect">
            <a:avLst/>
          </a:prstGeom>
          <a:noFill/>
          <a:ln>
            <a:noFill/>
          </a:ln>
        </p:spPr>
      </p:pic>
      <p:pic>
        <p:nvPicPr>
          <p:cNvPr id="5" name="Picture 4">
            <a:extLst>
              <a:ext uri="{FF2B5EF4-FFF2-40B4-BE49-F238E27FC236}">
                <a16:creationId xmlns:a16="http://schemas.microsoft.com/office/drawing/2014/main" id="{1D569C4F-E113-4ABE-B529-2B33137F78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5906" y="5733737"/>
            <a:ext cx="1080000" cy="959535"/>
          </a:xfrm>
          <a:prstGeom prst="rect">
            <a:avLst/>
          </a:prstGeom>
        </p:spPr>
      </p:pic>
      <p:pic>
        <p:nvPicPr>
          <p:cNvPr id="10" name="Picture 9">
            <a:extLst>
              <a:ext uri="{FF2B5EF4-FFF2-40B4-BE49-F238E27FC236}">
                <a16:creationId xmlns:a16="http://schemas.microsoft.com/office/drawing/2014/main" id="{036D9047-026A-4A91-B324-A299FAC7FE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07292" y="3950657"/>
            <a:ext cx="1554480" cy="1554480"/>
          </a:xfrm>
          <a:prstGeom prst="rect">
            <a:avLst/>
          </a:prstGeom>
        </p:spPr>
      </p:pic>
      <p:pic>
        <p:nvPicPr>
          <p:cNvPr id="13" name="Picture 12">
            <a:extLst>
              <a:ext uri="{FF2B5EF4-FFF2-40B4-BE49-F238E27FC236}">
                <a16:creationId xmlns:a16="http://schemas.microsoft.com/office/drawing/2014/main" id="{36218CD8-8082-433C-BFE8-E02ECC781C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654" y="2748960"/>
            <a:ext cx="3972765" cy="640080"/>
          </a:xfrm>
          <a:prstGeom prst="rect">
            <a:avLst/>
          </a:prstGeom>
        </p:spPr>
      </p:pic>
      <p:pic>
        <p:nvPicPr>
          <p:cNvPr id="19" name="Picture 18">
            <a:extLst>
              <a:ext uri="{FF2B5EF4-FFF2-40B4-BE49-F238E27FC236}">
                <a16:creationId xmlns:a16="http://schemas.microsoft.com/office/drawing/2014/main" id="{F8765025-C9EA-4FF9-96C1-6645E98199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65018" y="962882"/>
            <a:ext cx="5051988" cy="1527437"/>
          </a:xfrm>
          <a:prstGeom prst="rect">
            <a:avLst/>
          </a:prstGeom>
        </p:spPr>
      </p:pic>
      <p:pic>
        <p:nvPicPr>
          <p:cNvPr id="24" name="Picture 23">
            <a:extLst>
              <a:ext uri="{FF2B5EF4-FFF2-40B4-BE49-F238E27FC236}">
                <a16:creationId xmlns:a16="http://schemas.microsoft.com/office/drawing/2014/main" id="{0A5D5130-8787-440C-B967-31D514ECFFF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64596" y="4727897"/>
            <a:ext cx="3831773" cy="2011680"/>
          </a:xfrm>
          <a:prstGeom prst="rect">
            <a:avLst/>
          </a:prstGeom>
        </p:spPr>
      </p:pic>
      <p:sp>
        <p:nvSpPr>
          <p:cNvPr id="27" name="TextBox 26">
            <a:extLst>
              <a:ext uri="{FF2B5EF4-FFF2-40B4-BE49-F238E27FC236}">
                <a16:creationId xmlns:a16="http://schemas.microsoft.com/office/drawing/2014/main" id="{050B0F3E-AFC7-43CE-8E2E-0A733FDB2304}"/>
              </a:ext>
            </a:extLst>
          </p:cNvPr>
          <p:cNvSpPr txBox="1"/>
          <p:nvPr/>
        </p:nvSpPr>
        <p:spPr>
          <a:xfrm>
            <a:off x="0" y="0"/>
            <a:ext cx="12192000" cy="738664"/>
          </a:xfrm>
          <a:prstGeom prst="rect">
            <a:avLst/>
          </a:prstGeom>
          <a:solidFill>
            <a:srgbClr val="0A79B8"/>
          </a:solidFill>
        </p:spPr>
        <p:txBody>
          <a:bodyPr wrap="square" lIns="182880" tIns="146304" rIns="182880" bIns="146304" rtlCol="0">
            <a:spAutoFit/>
          </a:bodyPr>
          <a:lstStyle/>
          <a:p>
            <a:pPr algn="ctr">
              <a:lnSpc>
                <a:spcPct val="90000"/>
              </a:lnSpc>
              <a:spcBef>
                <a:spcPts val="1200"/>
              </a:spcBef>
              <a:spcAft>
                <a:spcPts val="1200"/>
              </a:spcAft>
            </a:pPr>
            <a:r>
              <a:rPr lang="it-IT" sz="3200"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Sponsors</a:t>
            </a:r>
            <a:endParaRPr lang="en-US" sz="3200"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BDC389E1-48F6-4FB9-98C5-C6DFF6B9633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97097" y="2709000"/>
            <a:ext cx="4031999" cy="720000"/>
          </a:xfrm>
          <a:prstGeom prst="rect">
            <a:avLst/>
          </a:prstGeom>
        </p:spPr>
      </p:pic>
      <p:pic>
        <p:nvPicPr>
          <p:cNvPr id="6" name="Picture 5">
            <a:extLst>
              <a:ext uri="{FF2B5EF4-FFF2-40B4-BE49-F238E27FC236}">
                <a16:creationId xmlns:a16="http://schemas.microsoft.com/office/drawing/2014/main" id="{E49F8965-493B-4EBB-9403-A9EE562FE1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33334" y="4286057"/>
            <a:ext cx="3797871" cy="900000"/>
          </a:xfrm>
          <a:prstGeom prst="rect">
            <a:avLst/>
          </a:prstGeom>
        </p:spPr>
      </p:pic>
    </p:spTree>
    <p:extLst>
      <p:ext uri="{BB962C8B-B14F-4D97-AF65-F5344CB8AC3E}">
        <p14:creationId xmlns:p14="http://schemas.microsoft.com/office/powerpoint/2010/main" val="28078112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8CA6F3-CE43-4807-AA48-941C52DB96F6}"/>
              </a:ext>
            </a:extLst>
          </p:cNvPr>
          <p:cNvSpPr>
            <a:spLocks noGrp="1"/>
          </p:cNvSpPr>
          <p:nvPr>
            <p:ph type="title"/>
          </p:nvPr>
        </p:nvSpPr>
        <p:spPr/>
        <p:txBody>
          <a:bodyPr/>
          <a:lstStyle/>
          <a:p>
            <a:r>
              <a:rPr lang="it-IT" dirty="0"/>
              <a:t>Future </a:t>
            </a:r>
            <a:r>
              <a:rPr lang="it-IT" dirty="0" err="1"/>
              <a:t>ideas</a:t>
            </a:r>
            <a:endParaRPr lang="it-IT" dirty="0"/>
          </a:p>
        </p:txBody>
      </p:sp>
      <p:sp>
        <p:nvSpPr>
          <p:cNvPr id="3" name="Segnaposto contenuto 2">
            <a:extLst>
              <a:ext uri="{FF2B5EF4-FFF2-40B4-BE49-F238E27FC236}">
                <a16:creationId xmlns:a16="http://schemas.microsoft.com/office/drawing/2014/main" id="{088BAC4D-B423-4139-9145-88E84B286FBF}"/>
              </a:ext>
            </a:extLst>
          </p:cNvPr>
          <p:cNvSpPr>
            <a:spLocks noGrp="1"/>
          </p:cNvSpPr>
          <p:nvPr>
            <p:ph type="body" sz="quarter" idx="10"/>
          </p:nvPr>
        </p:nvSpPr>
        <p:spPr>
          <a:xfrm>
            <a:off x="269303" y="1187644"/>
            <a:ext cx="11655078" cy="3063083"/>
          </a:xfrm>
        </p:spPr>
        <p:txBody>
          <a:bodyPr/>
          <a:lstStyle/>
          <a:p>
            <a:r>
              <a:rPr lang="it-IT" dirty="0"/>
              <a:t>Use GPS position to </a:t>
            </a:r>
            <a:r>
              <a:rPr lang="it-IT" dirty="0" err="1"/>
              <a:t>improve</a:t>
            </a:r>
            <a:r>
              <a:rPr lang="it-IT" dirty="0"/>
              <a:t> </a:t>
            </a:r>
            <a:r>
              <a:rPr lang="it-IT" dirty="0" err="1"/>
              <a:t>predictions</a:t>
            </a:r>
            <a:endParaRPr lang="it-IT" dirty="0"/>
          </a:p>
          <a:p>
            <a:r>
              <a:rPr lang="it-IT" dirty="0"/>
              <a:t>Social Integration</a:t>
            </a:r>
          </a:p>
          <a:p>
            <a:r>
              <a:rPr lang="it-IT" dirty="0" err="1"/>
              <a:t>Build</a:t>
            </a:r>
            <a:r>
              <a:rPr lang="it-IT" dirty="0"/>
              <a:t> games </a:t>
            </a:r>
            <a:r>
              <a:rPr lang="it-IT" dirty="0" err="1"/>
              <a:t>based</a:t>
            </a:r>
            <a:r>
              <a:rPr lang="it-IT" dirty="0"/>
              <a:t> on </a:t>
            </a:r>
            <a:r>
              <a:rPr lang="it-IT" dirty="0" err="1"/>
              <a:t>place</a:t>
            </a:r>
            <a:r>
              <a:rPr lang="it-IT" dirty="0"/>
              <a:t> </a:t>
            </a:r>
            <a:r>
              <a:rPr lang="it-IT" dirty="0" err="1"/>
              <a:t>identification</a:t>
            </a:r>
            <a:endParaRPr lang="it-IT" dirty="0"/>
          </a:p>
          <a:p>
            <a:r>
              <a:rPr lang="it-IT" dirty="0" err="1"/>
              <a:t>Suggestions</a:t>
            </a:r>
            <a:r>
              <a:rPr lang="it-IT" dirty="0"/>
              <a:t> on </a:t>
            </a:r>
            <a:r>
              <a:rPr lang="it-IT" dirty="0" err="1"/>
              <a:t>nearest</a:t>
            </a:r>
            <a:r>
              <a:rPr lang="it-IT" dirty="0"/>
              <a:t> </a:t>
            </a:r>
            <a:r>
              <a:rPr lang="it-IT" dirty="0" err="1"/>
              <a:t>places</a:t>
            </a:r>
            <a:r>
              <a:rPr lang="it-IT" dirty="0"/>
              <a:t> of </a:t>
            </a:r>
            <a:r>
              <a:rPr lang="it-IT" dirty="0" err="1"/>
              <a:t>interest</a:t>
            </a:r>
            <a:endParaRPr lang="it-IT" dirty="0"/>
          </a:p>
          <a:p>
            <a:r>
              <a:rPr lang="it-IT" dirty="0"/>
              <a:t>…</a:t>
            </a:r>
          </a:p>
        </p:txBody>
      </p:sp>
    </p:spTree>
    <p:extLst>
      <p:ext uri="{BB962C8B-B14F-4D97-AF65-F5344CB8AC3E}">
        <p14:creationId xmlns:p14="http://schemas.microsoft.com/office/powerpoint/2010/main" val="271291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DD979A-CBB7-4536-B82F-5D3E5430CC01}"/>
              </a:ext>
            </a:extLst>
          </p:cNvPr>
          <p:cNvSpPr>
            <a:spLocks noGrp="1"/>
          </p:cNvSpPr>
          <p:nvPr>
            <p:ph type="title"/>
          </p:nvPr>
        </p:nvSpPr>
        <p:spPr/>
        <p:txBody>
          <a:bodyPr/>
          <a:lstStyle/>
          <a:p>
            <a:r>
              <a:rPr lang="it-IT" dirty="0" err="1"/>
              <a:t>References</a:t>
            </a:r>
            <a:endParaRPr lang="it-IT" dirty="0"/>
          </a:p>
        </p:txBody>
      </p:sp>
      <p:sp>
        <p:nvSpPr>
          <p:cNvPr id="3" name="Segnaposto contenuto 2">
            <a:extLst>
              <a:ext uri="{FF2B5EF4-FFF2-40B4-BE49-F238E27FC236}">
                <a16:creationId xmlns:a16="http://schemas.microsoft.com/office/drawing/2014/main" id="{09A46A3F-A952-43C3-9D0E-FBD0B06271AE}"/>
              </a:ext>
            </a:extLst>
          </p:cNvPr>
          <p:cNvSpPr>
            <a:spLocks noGrp="1"/>
          </p:cNvSpPr>
          <p:nvPr>
            <p:ph type="body" sz="quarter" idx="10"/>
          </p:nvPr>
        </p:nvSpPr>
        <p:spPr/>
        <p:txBody>
          <a:bodyPr/>
          <a:lstStyle/>
          <a:p>
            <a:r>
              <a:rPr lang="it-IT" dirty="0">
                <a:hlinkClick r:id="rId3"/>
              </a:rPr>
              <a:t>https://azure.microsoft.com/en-us/services/cognitive-services</a:t>
            </a:r>
            <a:endParaRPr lang="it-IT" dirty="0"/>
          </a:p>
          <a:p>
            <a:r>
              <a:rPr lang="it-IT" dirty="0">
                <a:hlinkClick r:id="rId4"/>
              </a:rPr>
              <a:t>https://www.customvision.ai</a:t>
            </a:r>
            <a:endParaRPr lang="it-IT" dirty="0"/>
          </a:p>
          <a:p>
            <a:r>
              <a:rPr lang="it-IT" dirty="0">
                <a:hlinkClick r:id="rId5"/>
              </a:rPr>
              <a:t>https://docs.microsoft.com/en-us/azure/cognitive-services/custom-vision-service/home</a:t>
            </a:r>
            <a:endParaRPr lang="it-IT" dirty="0"/>
          </a:p>
          <a:p>
            <a:r>
              <a:rPr lang="it-IT" dirty="0">
                <a:hlinkClick r:id="rId6"/>
              </a:rPr>
              <a:t>https://github.com/DotNetToscana/CustomVisionCompanion</a:t>
            </a:r>
            <a:endParaRPr lang="it-IT" dirty="0"/>
          </a:p>
          <a:p>
            <a:r>
              <a:rPr lang="it-IT" dirty="0">
                <a:hlinkClick r:id="rId7"/>
              </a:rPr>
              <a:t>https://aka.ms/kioskapp</a:t>
            </a:r>
            <a:r>
              <a:rPr lang="it-IT" dirty="0"/>
              <a:t> </a:t>
            </a:r>
          </a:p>
        </p:txBody>
      </p:sp>
    </p:spTree>
    <p:extLst>
      <p:ext uri="{BB962C8B-B14F-4D97-AF65-F5344CB8AC3E}">
        <p14:creationId xmlns:p14="http://schemas.microsoft.com/office/powerpoint/2010/main" val="2897265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5">
            <a:extLst>
              <a:ext uri="{FF2B5EF4-FFF2-40B4-BE49-F238E27FC236}">
                <a16:creationId xmlns:a16="http://schemas.microsoft.com/office/drawing/2014/main" id="{88877BF9-7C6F-41C3-B65A-64049647DD84}"/>
              </a:ext>
            </a:extLst>
          </p:cNvPr>
          <p:cNvSpPr txBox="1">
            <a:spLocks/>
          </p:cNvSpPr>
          <p:nvPr/>
        </p:nvSpPr>
        <p:spPr bwMode="invGray">
          <a:xfrm>
            <a:off x="1175657" y="1520706"/>
            <a:ext cx="9967404" cy="821723"/>
          </a:xfrm>
          <a:prstGeom prst="rect">
            <a:avLst/>
          </a:prstGeom>
          <a:solidFill>
            <a:sysClr val="window" lastClr="FFFFFF"/>
          </a:solidFill>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60000"/>
              </a:lnSpc>
              <a:spcBef>
                <a:spcPct val="20000"/>
              </a:spcBef>
              <a:spcAft>
                <a:spcPts val="0"/>
              </a:spcAft>
              <a:buClr>
                <a:srgbClr val="FFFFFF"/>
              </a:buClr>
              <a:buSzPct val="90000"/>
              <a:buFont typeface="Arial" pitchFamily="34" charset="0"/>
              <a:buNone/>
              <a:tabLst/>
              <a:defRPr/>
            </a:pPr>
            <a:r>
              <a:rPr kumimoji="0" lang="en-US" sz="7646" b="0" i="0" u="none" strike="noStrike" kern="1200" cap="none" spc="0" normalizeH="0" baseline="0" noProof="0" dirty="0">
                <a:ln>
                  <a:noFill/>
                </a:ln>
                <a:solidFill>
                  <a:srgbClr val="404040"/>
                </a:solidFill>
                <a:effectLst/>
                <a:uLnTx/>
                <a:uFillTx/>
                <a:latin typeface="Segoe UI"/>
                <a:ea typeface="+mn-ea"/>
                <a:cs typeface="+mn-cs"/>
              </a:rPr>
              <a:t>Thank you. </a:t>
            </a:r>
          </a:p>
        </p:txBody>
      </p:sp>
      <p:sp>
        <p:nvSpPr>
          <p:cNvPr id="19" name="TextBox 18">
            <a:extLst>
              <a:ext uri="{FF2B5EF4-FFF2-40B4-BE49-F238E27FC236}">
                <a16:creationId xmlns:a16="http://schemas.microsoft.com/office/drawing/2014/main" id="{D339FA0B-5E2C-4A50-9120-3AA1B9761895}"/>
              </a:ext>
            </a:extLst>
          </p:cNvPr>
          <p:cNvSpPr txBox="1"/>
          <p:nvPr/>
        </p:nvSpPr>
        <p:spPr>
          <a:xfrm>
            <a:off x="1733660" y="3812366"/>
            <a:ext cx="9409401" cy="211520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50" kern="0" dirty="0">
                <a:solidFill>
                  <a:srgbClr val="404040"/>
                </a:solidFill>
                <a:cs typeface="Arial"/>
              </a:rPr>
              <a:t>Marco Minerva - @</a:t>
            </a:r>
            <a:r>
              <a:rPr lang="en-US" sz="1950" kern="0" dirty="0" err="1">
                <a:solidFill>
                  <a:srgbClr val="404040"/>
                </a:solidFill>
                <a:cs typeface="Arial"/>
              </a:rPr>
              <a:t>marcominerva</a:t>
            </a:r>
            <a:endParaRPr lang="en-US" sz="1950" kern="0" dirty="0">
              <a:solidFill>
                <a:srgbClr val="404040"/>
              </a:solidFill>
              <a:cs typeface="Arial"/>
            </a:endParaRPr>
          </a:p>
          <a:p>
            <a:r>
              <a:rPr lang="en-US" sz="1950" dirty="0">
                <a:latin typeface="Segoe UI Light"/>
                <a:cs typeface="Segoe UI Light"/>
              </a:rPr>
              <a:t>Microsoft MVP – Windows Development</a:t>
            </a:r>
            <a:endParaRPr lang="it-IT" sz="1950" dirty="0">
              <a:latin typeface="Segoe UI Light"/>
              <a:cs typeface="Segoe UI Light"/>
            </a:endParaRPr>
          </a:p>
          <a:p>
            <a:r>
              <a:rPr lang="en-US" sz="1950" dirty="0">
                <a:latin typeface="Segoe UI Light"/>
                <a:cs typeface="Segoe UI Light"/>
              </a:rPr>
              <a:t>https://about.me/marcominerva</a:t>
            </a:r>
          </a:p>
          <a:p>
            <a:br>
              <a:rPr lang="en-US" dirty="0">
                <a:latin typeface="+mn-ea"/>
                <a:cs typeface="+mn-ea"/>
              </a:rPr>
            </a:br>
            <a:r>
              <a:rPr lang="en-US" sz="1950" dirty="0">
                <a:solidFill>
                  <a:srgbClr val="404040"/>
                </a:solidFill>
                <a:latin typeface="Segoe UI"/>
                <a:cs typeface="Segoe UI"/>
              </a:rPr>
              <a:t>Riccardo Cappello - @</a:t>
            </a:r>
            <a:r>
              <a:rPr lang="en-US" sz="1950" dirty="0" err="1">
                <a:solidFill>
                  <a:srgbClr val="404040"/>
                </a:solidFill>
                <a:latin typeface="Segoe UI"/>
                <a:cs typeface="Segoe UI"/>
              </a:rPr>
              <a:t>rcappello</a:t>
            </a:r>
            <a:endParaRPr lang="en-US" sz="1950" dirty="0">
              <a:solidFill>
                <a:srgbClr val="404040"/>
              </a:solidFill>
              <a:latin typeface="Segoe UI"/>
              <a:cs typeface="Segoe UI"/>
            </a:endParaRPr>
          </a:p>
          <a:p>
            <a:r>
              <a:rPr lang="en-US" sz="1950" dirty="0">
                <a:latin typeface="Segoe UI Light"/>
                <a:cs typeface="Segoe UI Light"/>
              </a:rPr>
              <a:t>Microsoft MVP – Microsoft Azure</a:t>
            </a:r>
          </a:p>
          <a:p>
            <a:r>
              <a:rPr lang="en-US" sz="1950" dirty="0">
                <a:latin typeface="Segoe UI Light"/>
                <a:cs typeface="Segoe UI Light"/>
              </a:rPr>
              <a:t>https://about.me/rcappello</a:t>
            </a:r>
          </a:p>
        </p:txBody>
      </p:sp>
      <p:cxnSp>
        <p:nvCxnSpPr>
          <p:cNvPr id="20" name="Straight Connector 19">
            <a:extLst>
              <a:ext uri="{FF2B5EF4-FFF2-40B4-BE49-F238E27FC236}">
                <a16:creationId xmlns:a16="http://schemas.microsoft.com/office/drawing/2014/main" id="{600D2CC9-BB29-4357-AB9D-BC29E2F74E65}"/>
              </a:ext>
            </a:extLst>
          </p:cNvPr>
          <p:cNvCxnSpPr>
            <a:cxnSpLocks/>
          </p:cNvCxnSpPr>
          <p:nvPr/>
        </p:nvCxnSpPr>
        <p:spPr>
          <a:xfrm flipV="1">
            <a:off x="1733660" y="5927575"/>
            <a:ext cx="10273856"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22" name="Immagine 4">
            <a:extLst>
              <a:ext uri="{FF2B5EF4-FFF2-40B4-BE49-F238E27FC236}">
                <a16:creationId xmlns:a16="http://schemas.microsoft.com/office/drawing/2014/main" id="{216EA589-BA89-4387-A99B-701702BC5C6E}"/>
              </a:ext>
            </a:extLst>
          </p:cNvPr>
          <p:cNvPicPr>
            <a:picLocks noChangeAspect="1"/>
          </p:cNvPicPr>
          <p:nvPr/>
        </p:nvPicPr>
        <p:blipFill>
          <a:blip r:embed="rId2"/>
          <a:stretch>
            <a:fillRect/>
          </a:stretch>
        </p:blipFill>
        <p:spPr>
          <a:xfrm>
            <a:off x="10113391" y="3882372"/>
            <a:ext cx="1975196" cy="1975196"/>
          </a:xfrm>
          <a:prstGeom prst="rect">
            <a:avLst/>
          </a:prstGeom>
        </p:spPr>
      </p:pic>
      <p:sp>
        <p:nvSpPr>
          <p:cNvPr id="23" name="TextBox 22">
            <a:extLst>
              <a:ext uri="{FF2B5EF4-FFF2-40B4-BE49-F238E27FC236}">
                <a16:creationId xmlns:a16="http://schemas.microsoft.com/office/drawing/2014/main" id="{B02EB17B-B73A-4F71-AF07-622BB5809D5F}"/>
              </a:ext>
            </a:extLst>
          </p:cNvPr>
          <p:cNvSpPr txBox="1"/>
          <p:nvPr/>
        </p:nvSpPr>
        <p:spPr>
          <a:xfrm>
            <a:off x="6417324" y="4783296"/>
            <a:ext cx="3797352" cy="1107996"/>
          </a:xfrm>
          <a:prstGeom prst="rect">
            <a:avLst/>
          </a:prstGeom>
          <a:noFill/>
        </p:spPr>
        <p:txBody>
          <a:bodyPr wrap="square" rtlCol="0" anchor="t">
            <a:spAutoFit/>
          </a:bodyPr>
          <a:lstStyle/>
          <a:p>
            <a:pPr algn="r" defTabSz="457101">
              <a:defRPr/>
            </a:pPr>
            <a:r>
              <a:rPr lang="en-US" sz="2200" kern="0" dirty="0">
                <a:solidFill>
                  <a:sysClr val="windowText" lastClr="000000"/>
                </a:solidFill>
                <a:latin typeface="Segoe UI"/>
                <a:ea typeface=""/>
                <a:cs typeface="Segoe UI"/>
              </a:rPr>
              <a:t>DotNetToscana</a:t>
            </a:r>
          </a:p>
          <a:p>
            <a:pPr algn="r" defTabSz="457101">
              <a:defRPr/>
            </a:pPr>
            <a:r>
              <a:rPr lang="en-US" sz="2200" dirty="0">
                <a:solidFill>
                  <a:sysClr val="windowText" lastClr="000000"/>
                </a:solidFill>
                <a:latin typeface="Segoe UI Light"/>
                <a:ea typeface=""/>
                <a:cs typeface="Segoe UI Light"/>
              </a:rPr>
              <a:t>Dotnettoscana.org</a:t>
            </a:r>
          </a:p>
          <a:p>
            <a:pPr algn="r" defTabSz="457101">
              <a:defRPr/>
            </a:pPr>
            <a:r>
              <a:rPr lang="en-US" sz="2200" kern="0" dirty="0">
                <a:solidFill>
                  <a:sysClr val="windowText" lastClr="000000"/>
                </a:solidFill>
                <a:latin typeface="Segoe UI Light"/>
                <a:ea typeface=""/>
                <a:cs typeface="Segoe UI Light"/>
              </a:rPr>
              <a:t>@</a:t>
            </a:r>
            <a:r>
              <a:rPr lang="en-US" sz="2200" kern="0" dirty="0" err="1">
                <a:solidFill>
                  <a:sysClr val="windowText" lastClr="000000"/>
                </a:solidFill>
                <a:latin typeface="Segoe UI Light"/>
                <a:ea typeface=""/>
                <a:cs typeface="Segoe UI Light"/>
              </a:rPr>
              <a:t>dotnettoscana</a:t>
            </a:r>
            <a:endParaRPr lang="en-US" sz="2200" kern="0" dirty="0">
              <a:solidFill>
                <a:sysClr val="windowText" lastClr="000000"/>
              </a:solidFill>
              <a:latin typeface="Segoe UI Light"/>
              <a:ea typeface=""/>
              <a:cs typeface="Arial"/>
            </a:endParaRPr>
          </a:p>
        </p:txBody>
      </p:sp>
      <p:pic>
        <p:nvPicPr>
          <p:cNvPr id="8" name="Immagine 7">
            <a:extLst>
              <a:ext uri="{FF2B5EF4-FFF2-40B4-BE49-F238E27FC236}">
                <a16:creationId xmlns:a16="http://schemas.microsoft.com/office/drawing/2014/main" id="{80D8E1D4-CB20-49CB-9CDB-9B931D66151D}"/>
              </a:ext>
            </a:extLst>
          </p:cNvPr>
          <p:cNvPicPr>
            <a:picLocks noChangeAspect="1"/>
          </p:cNvPicPr>
          <p:nvPr/>
        </p:nvPicPr>
        <p:blipFill>
          <a:blip r:embed="rId3"/>
          <a:stretch>
            <a:fillRect/>
          </a:stretch>
        </p:blipFill>
        <p:spPr>
          <a:xfrm>
            <a:off x="237797" y="3838982"/>
            <a:ext cx="1322061" cy="2093262"/>
          </a:xfrm>
          <a:prstGeom prst="rect">
            <a:avLst/>
          </a:prstGeom>
        </p:spPr>
      </p:pic>
    </p:spTree>
    <p:extLst>
      <p:ext uri="{BB962C8B-B14F-4D97-AF65-F5344CB8AC3E}">
        <p14:creationId xmlns:p14="http://schemas.microsoft.com/office/powerpoint/2010/main" val="14745714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9896997" y="3982337"/>
            <a:ext cx="1919968" cy="2156214"/>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a:p>
            <a:pPr algn="ctr" defTabSz="895870">
              <a:lnSpc>
                <a:spcPct val="90000"/>
              </a:lnSpc>
              <a:spcAft>
                <a:spcPts val="588"/>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 early look at emerging Cognitive Services technologies: discover, try &amp; give feedback on new technologies before general availability</a:t>
            </a:r>
          </a:p>
        </p:txBody>
      </p:sp>
      <p:sp>
        <p:nvSpPr>
          <p:cNvPr id="41" name="Rectangle 40">
            <a:extLst>
              <a:ext uri="{FF2B5EF4-FFF2-40B4-BE49-F238E27FC236}">
                <a16:creationId xmlns:a16="http://schemas.microsoft.com/office/drawing/2014/main" id="{9B20F9EF-3ECE-4922-B5C5-E83DCFEAAEB2}"/>
              </a:ext>
            </a:extLst>
          </p:cNvPr>
          <p:cNvSpPr/>
          <p:nvPr/>
        </p:nvSpPr>
        <p:spPr>
          <a:xfrm>
            <a:off x="320250" y="1105448"/>
            <a:ext cx="7294166" cy="1069845"/>
          </a:xfrm>
          <a:prstGeom prst="rect">
            <a:avLst/>
          </a:prstGeom>
        </p:spPr>
        <p:txBody>
          <a:bodyPr wrap="square" anchor="ctr">
            <a:spAutoFit/>
          </a:bodyPr>
          <a:lstStyle/>
          <a:p>
            <a:pPr defTabSz="895870">
              <a:lnSpc>
                <a:spcPct val="90000"/>
              </a:lnSpc>
              <a:defRPr/>
            </a:pPr>
            <a:r>
              <a:rPr lang="en-US" altLang="en-US" sz="4313" dirty="0">
                <a:gradFill>
                  <a:gsLst>
                    <a:gs pos="12727">
                      <a:srgbClr val="FFFFFF"/>
                    </a:gs>
                    <a:gs pos="52000">
                      <a:srgbClr val="FFFFFF"/>
                    </a:gs>
                  </a:gsLst>
                  <a:lin ang="10800000" scaled="0"/>
                </a:gradFill>
                <a:latin typeface="Segoe UI Light"/>
              </a:rPr>
              <a:t>Microsoft Cognitive Services</a:t>
            </a:r>
          </a:p>
          <a:p>
            <a:pPr defTabSz="895870">
              <a:lnSpc>
                <a:spcPct val="90000"/>
              </a:lnSpc>
              <a:spcAft>
                <a:spcPts val="1440"/>
              </a:spcAft>
              <a:defRPr/>
            </a:pPr>
            <a:r>
              <a:rPr lang="en-US" sz="2745" dirty="0">
                <a:gradFill>
                  <a:gsLst>
                    <a:gs pos="12727">
                      <a:srgbClr val="FFFFFF"/>
                    </a:gs>
                    <a:gs pos="52000">
                      <a:srgbClr val="FFFFFF"/>
                    </a:gs>
                  </a:gsLst>
                  <a:lin ang="10800000" scaled="0"/>
                </a:gradFill>
                <a:latin typeface="Segoe UI Semilight"/>
              </a:rPr>
              <a:t>Give your apps a human side</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046225" y="3982337"/>
            <a:ext cx="1919968" cy="1586330"/>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Tap into rich knowledge amassed from the web, academia, or your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own data</a:t>
            </a: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36886" y="2870431"/>
            <a:ext cx="1138644" cy="1142839"/>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120839" y="3982337"/>
            <a:ext cx="1919968" cy="1396367"/>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Process text and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11500" y="2870429"/>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7971611" y="3982337"/>
            <a:ext cx="1919968" cy="1612146"/>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Access billions of web pages, images, videos, and news with the power of Bing APIs</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62272" y="2870430"/>
            <a:ext cx="1138644" cy="1142838"/>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067" y="3982337"/>
            <a:ext cx="1919968" cy="1612146"/>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From faces to feelings, allow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your apps to understand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0728" y="2870429"/>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101192" y="3982336"/>
            <a:ext cx="2108490" cy="1586329"/>
          </a:xfrm>
          <a:prstGeom prst="rect">
            <a:avLst/>
          </a:prstGeom>
          <a:noFill/>
        </p:spPr>
        <p:txBody>
          <a:bodyPr wrap="square" lIns="179208" tIns="143367" rIns="89630"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Hear and speak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to your users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by filtering noise, identifying speakers,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&amp;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2665183" y="2870429"/>
            <a:ext cx="1138460" cy="1142838"/>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288882" y="2883873"/>
            <a:ext cx="1142838" cy="1142838"/>
            <a:chOff x="10495195" y="2941204"/>
            <a:chExt cx="1165754" cy="1165754"/>
          </a:xfrm>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solidFill>
              <a:schemeClr val="bg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353535"/>
                </a:solidFill>
                <a:latin typeface="Segoe UI Semilight"/>
              </a:endParaRPr>
            </a:p>
          </p:txBody>
        </p:sp>
      </p:grpSp>
    </p:spTree>
    <p:extLst>
      <p:ext uri="{BB962C8B-B14F-4D97-AF65-F5344CB8AC3E}">
        <p14:creationId xmlns:p14="http://schemas.microsoft.com/office/powerpoint/2010/main" val="2879822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9B20F9EF-3ECE-4922-B5C5-E83DCFEAAEB2}"/>
              </a:ext>
            </a:extLst>
          </p:cNvPr>
          <p:cNvSpPr/>
          <p:nvPr/>
        </p:nvSpPr>
        <p:spPr>
          <a:xfrm>
            <a:off x="320250" y="1105448"/>
            <a:ext cx="7294166" cy="1069845"/>
          </a:xfrm>
          <a:prstGeom prst="rect">
            <a:avLst/>
          </a:prstGeom>
        </p:spPr>
        <p:txBody>
          <a:bodyPr wrap="square" anchor="ctr">
            <a:spAutoFit/>
          </a:bodyPr>
          <a:lstStyle/>
          <a:p>
            <a:pPr defTabSz="895870">
              <a:lnSpc>
                <a:spcPct val="90000"/>
              </a:lnSpc>
              <a:defRPr/>
            </a:pPr>
            <a:r>
              <a:rPr lang="en-US" altLang="en-US" sz="4313" dirty="0">
                <a:gradFill>
                  <a:gsLst>
                    <a:gs pos="12727">
                      <a:srgbClr val="FFFFFF"/>
                    </a:gs>
                    <a:gs pos="52000">
                      <a:srgbClr val="FFFFFF"/>
                    </a:gs>
                  </a:gsLst>
                  <a:lin ang="10800000" scaled="0"/>
                </a:gradFill>
                <a:latin typeface="Segoe UI Light"/>
              </a:rPr>
              <a:t>Microsoft Cognitive Services</a:t>
            </a:r>
          </a:p>
          <a:p>
            <a:pPr defTabSz="895870">
              <a:lnSpc>
                <a:spcPct val="90000"/>
              </a:lnSpc>
              <a:spcAft>
                <a:spcPts val="1440"/>
              </a:spcAft>
              <a:defRPr/>
            </a:pPr>
            <a:r>
              <a:rPr lang="en-US" sz="2745" dirty="0">
                <a:gradFill>
                  <a:gsLst>
                    <a:gs pos="12727">
                      <a:srgbClr val="FFFFFF"/>
                    </a:gs>
                    <a:gs pos="52000">
                      <a:srgbClr val="FFFFFF"/>
                    </a:gs>
                  </a:gsLst>
                  <a:lin ang="10800000" scaled="0"/>
                </a:gradFill>
                <a:latin typeface="Segoe UI Semilight"/>
              </a:rPr>
              <a:t>Give your apps a human side</a:t>
            </a:r>
          </a:p>
        </p:txBody>
      </p:sp>
      <p:grpSp>
        <p:nvGrpSpPr>
          <p:cNvPr id="2" name="Group 1">
            <a:extLst>
              <a:ext uri="{FF2B5EF4-FFF2-40B4-BE49-F238E27FC236}">
                <a16:creationId xmlns:a16="http://schemas.microsoft.com/office/drawing/2014/main" id="{2B271756-23A9-4C1A-8C30-385685E577C9}"/>
              </a:ext>
            </a:extLst>
          </p:cNvPr>
          <p:cNvGrpSpPr/>
          <p:nvPr/>
        </p:nvGrpSpPr>
        <p:grpSpPr>
          <a:xfrm>
            <a:off x="1" y="2870429"/>
            <a:ext cx="12191377" cy="8204638"/>
            <a:chOff x="0" y="2927491"/>
            <a:chExt cx="12435840" cy="8369158"/>
          </a:xfrm>
        </p:grpSpPr>
        <p:sp>
          <p:nvSpPr>
            <p:cNvPr id="40" name="Rectangle 39"/>
            <p:cNvSpPr/>
            <p:nvPr/>
          </p:nvSpPr>
          <p:spPr bwMode="auto">
            <a:xfrm>
              <a:off x="0" y="3407842"/>
              <a:ext cx="12435840" cy="78888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3" name="Straight Connector 12"/>
            <p:cNvCxnSpPr/>
            <p:nvPr/>
          </p:nvCxnSpPr>
          <p:spPr>
            <a:xfrm>
              <a:off x="0" y="3378996"/>
              <a:ext cx="12435840"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10095452" y="4061694"/>
              <a:ext cx="1958467" cy="572339"/>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6167464" y="4061694"/>
              <a:ext cx="1958467" cy="572339"/>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65959" y="2927492"/>
              <a:ext cx="1161476" cy="1165755"/>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203470" y="4061694"/>
              <a:ext cx="1958467" cy="572339"/>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01965" y="2927491"/>
              <a:ext cx="1161476" cy="1165754"/>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131458" y="4061694"/>
              <a:ext cx="1958467" cy="572339"/>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29953" y="2927492"/>
              <a:ext cx="1161476" cy="1165754"/>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5482" y="4061694"/>
              <a:ext cx="1958467" cy="572339"/>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3977" y="2927491"/>
              <a:ext cx="1161476" cy="1165754"/>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239476" y="4061694"/>
              <a:ext cx="1958467" cy="572339"/>
            </a:xfrm>
            <a:prstGeom prst="rect">
              <a:avLst/>
            </a:prstGeom>
            <a:noFill/>
          </p:spPr>
          <p:txBody>
            <a:bodyPr wrap="square" lIns="179208" tIns="143367" rIns="89630"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2718625" y="2927491"/>
              <a:ext cx="1161288" cy="1165754"/>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495195" y="2941204"/>
              <a:ext cx="1165754" cy="1165754"/>
              <a:chOff x="10495195" y="2941204"/>
              <a:chExt cx="1165754" cy="1165754"/>
            </a:xfrm>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solidFill>
                <a:schemeClr val="bg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353535"/>
                  </a:solidFill>
                  <a:latin typeface="Segoe UI Semilight"/>
                </a:endParaRPr>
              </a:p>
            </p:txBody>
          </p:sp>
        </p:grpSp>
      </p:grpSp>
      <p:sp>
        <p:nvSpPr>
          <p:cNvPr id="22" name="Rectangle 21">
            <a:extLst>
              <a:ext uri="{FF2B5EF4-FFF2-40B4-BE49-F238E27FC236}">
                <a16:creationId xmlns:a16="http://schemas.microsoft.com/office/drawing/2014/main" id="{783D0527-B5A1-46EA-BF75-DE500132D537}"/>
              </a:ext>
            </a:extLst>
          </p:cNvPr>
          <p:cNvSpPr/>
          <p:nvPr/>
        </p:nvSpPr>
        <p:spPr>
          <a:xfrm>
            <a:off x="204598" y="3094559"/>
            <a:ext cx="2065864" cy="2270491"/>
          </a:xfrm>
          <a:prstGeom prst="rect">
            <a:avLst/>
          </a:prstGeom>
        </p:spPr>
        <p:txBody>
          <a:bodyPr wrap="square">
            <a:spAutoFit/>
          </a:bodyPr>
          <a:lstStyle/>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 Vision Service</a:t>
            </a:r>
          </a:p>
        </p:txBody>
      </p:sp>
      <p:sp>
        <p:nvSpPr>
          <p:cNvPr id="23" name="Rectangle 22">
            <a:extLst>
              <a:ext uri="{FF2B5EF4-FFF2-40B4-BE49-F238E27FC236}">
                <a16:creationId xmlns:a16="http://schemas.microsoft.com/office/drawing/2014/main" id="{24A98663-CEF7-4FEB-ABD7-903ED71EE06B}"/>
              </a:ext>
            </a:extLst>
          </p:cNvPr>
          <p:cNvSpPr/>
          <p:nvPr/>
        </p:nvSpPr>
        <p:spPr>
          <a:xfrm>
            <a:off x="9896450" y="3094558"/>
            <a:ext cx="2120283" cy="2972930"/>
          </a:xfrm>
          <a:prstGeom prst="rect">
            <a:avLst/>
          </a:prstGeom>
        </p:spPr>
        <p:txBody>
          <a:bodyPr wrap="square">
            <a:spAutoFit/>
          </a:bodyPr>
          <a:lstStyle/>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165724" y="3094557"/>
            <a:ext cx="1726629" cy="247415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Bing Autosuggest</a:t>
            </a:r>
          </a:p>
          <a:p>
            <a:pPr defTabSz="914139">
              <a:lnSpc>
                <a:spcPct val="90000"/>
              </a:lnSpc>
              <a:spcAft>
                <a:spcPts val="1000"/>
              </a:spcAft>
              <a:defRPr/>
            </a:pPr>
            <a:r>
              <a:rPr lang="en-US" sz="1470" dirty="0"/>
              <a:t>Bing Image Search </a:t>
            </a:r>
          </a:p>
          <a:p>
            <a:pPr defTabSz="914139">
              <a:lnSpc>
                <a:spcPct val="90000"/>
              </a:lnSpc>
              <a:spcAft>
                <a:spcPts val="1000"/>
              </a:spcAft>
              <a:defRPr/>
            </a:pPr>
            <a:r>
              <a:rPr lang="en-US" sz="1470" dirty="0"/>
              <a:t>Bing News Search</a:t>
            </a:r>
          </a:p>
          <a:p>
            <a:pPr defTabSz="914139">
              <a:lnSpc>
                <a:spcPct val="90000"/>
              </a:lnSpc>
              <a:spcAft>
                <a:spcPts val="1000"/>
              </a:spcAft>
              <a:defRPr/>
            </a:pPr>
            <a:r>
              <a:rPr lang="en-US" sz="1470" dirty="0"/>
              <a:t>Bing Video Search </a:t>
            </a:r>
          </a:p>
          <a:p>
            <a:pPr defTabSz="914139">
              <a:lnSpc>
                <a:spcPct val="90000"/>
              </a:lnSpc>
              <a:spcAft>
                <a:spcPts val="1000"/>
              </a:spcAft>
              <a:defRPr/>
            </a:pPr>
            <a:r>
              <a:rPr lang="en-US" sz="1470" dirty="0"/>
              <a:t>Bing Web Search </a:t>
            </a:r>
          </a:p>
          <a:p>
            <a:pPr defTabSz="914139">
              <a:lnSpc>
                <a:spcPct val="90000"/>
              </a:lnSpc>
              <a:spcAft>
                <a:spcPts val="1000"/>
              </a:spcAft>
              <a:defRPr/>
            </a:pPr>
            <a:r>
              <a:rPr lang="en-US" sz="1470" dirty="0"/>
              <a:t>Bing Entity Search</a:t>
            </a:r>
          </a:p>
          <a:p>
            <a:pPr defTabSz="914139">
              <a:lnSpc>
                <a:spcPct val="90000"/>
              </a:lnSpc>
              <a:spcAft>
                <a:spcPts val="1000"/>
              </a:spcAft>
              <a:defRPr/>
            </a:pPr>
            <a:r>
              <a:rPr lang="en-US" sz="1470" dirty="0"/>
              <a:t>Bing Custom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064731" y="3094557"/>
            <a:ext cx="2034916" cy="234843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Academic Knowledge</a:t>
            </a:r>
          </a:p>
          <a:p>
            <a:pPr defTabSz="914139">
              <a:lnSpc>
                <a:spcPct val="90000"/>
              </a:lnSpc>
              <a:spcAft>
                <a:spcPts val="1000"/>
              </a:spcAft>
              <a:defRPr/>
            </a:pPr>
            <a:r>
              <a:rPr lang="en-US" sz="1470" dirty="0"/>
              <a:t>Entity Linking</a:t>
            </a:r>
          </a:p>
          <a:p>
            <a:pPr defTabSz="914139">
              <a:lnSpc>
                <a:spcPct val="90000"/>
              </a:lnSpc>
              <a:spcAft>
                <a:spcPts val="1000"/>
              </a:spcAft>
              <a:defRPr/>
            </a:pPr>
            <a:r>
              <a:rPr lang="en-US" sz="1470" dirty="0"/>
              <a:t>Knowledge Exploration </a:t>
            </a:r>
          </a:p>
          <a:p>
            <a:pPr defTabSz="914139">
              <a:lnSpc>
                <a:spcPct val="90000"/>
              </a:lnSpc>
              <a:spcAft>
                <a:spcPts val="1000"/>
              </a:spcAft>
              <a:defRPr/>
            </a:pPr>
            <a:r>
              <a:rPr lang="en-US" sz="1470" dirty="0"/>
              <a:t>Recommendations</a:t>
            </a:r>
          </a:p>
          <a:p>
            <a:pPr defTabSz="914139">
              <a:lnSpc>
                <a:spcPct val="90000"/>
              </a:lnSpc>
              <a:spcAft>
                <a:spcPts val="1000"/>
              </a:spcAft>
              <a:defRPr/>
            </a:pPr>
            <a:r>
              <a:rPr lang="en-US" sz="1470" dirty="0"/>
              <a:t>QnA Maker</a:t>
            </a:r>
          </a:p>
          <a:p>
            <a:pPr defTabSz="914139">
              <a:lnSpc>
                <a:spcPct val="90000"/>
              </a:lnSpc>
              <a:spcAft>
                <a:spcPts val="1000"/>
              </a:spcAft>
              <a:defRPr/>
            </a:pPr>
            <a:r>
              <a:rPr lang="en-US" sz="1470" dirty="0"/>
              <a:t>Custom Decision Service</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155594" y="3094558"/>
            <a:ext cx="1954183" cy="2677821"/>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Bing Spell Check</a:t>
            </a:r>
          </a:p>
          <a:p>
            <a:pPr defTabSz="914139">
              <a:lnSpc>
                <a:spcPct val="90000"/>
              </a:lnSpc>
              <a:spcAft>
                <a:spcPts val="1000"/>
              </a:spcAft>
              <a:defRPr/>
            </a:pPr>
            <a:r>
              <a:rPr lang="en-US" sz="1470" dirty="0"/>
              <a:t>Linguistic Analysis</a:t>
            </a:r>
          </a:p>
          <a:p>
            <a:pPr defTabSz="914139">
              <a:lnSpc>
                <a:spcPct val="90000"/>
              </a:lnSpc>
              <a:spcAft>
                <a:spcPts val="1000"/>
              </a:spcAft>
              <a:defRPr/>
            </a:pPr>
            <a:r>
              <a:rPr lang="en-US" sz="1470" dirty="0"/>
              <a:t>Text Analytics</a:t>
            </a:r>
          </a:p>
          <a:p>
            <a:pPr defTabSz="914139">
              <a:lnSpc>
                <a:spcPct val="90000"/>
              </a:lnSpc>
              <a:spcAft>
                <a:spcPts val="1000"/>
              </a:spcAft>
              <a:defRPr/>
            </a:pPr>
            <a:r>
              <a:rPr lang="en-US" sz="1470" dirty="0"/>
              <a:t>Translator Text </a:t>
            </a:r>
          </a:p>
          <a:p>
            <a:pPr defTabSz="914139">
              <a:lnSpc>
                <a:spcPct val="90000"/>
              </a:lnSpc>
              <a:spcAft>
                <a:spcPts val="1000"/>
              </a:spcAft>
              <a:defRPr/>
            </a:pPr>
            <a:r>
              <a:rPr lang="en-US" sz="1470" dirty="0"/>
              <a:t>Web Language Model</a:t>
            </a:r>
          </a:p>
          <a:p>
            <a:pPr defTabSz="914139">
              <a:lnSpc>
                <a:spcPct val="90000"/>
              </a:lnSpc>
              <a:spcAft>
                <a:spcPts val="1000"/>
              </a:spcAft>
              <a:defRPr/>
            </a:pPr>
            <a:r>
              <a:rPr lang="en-US" sz="1470" dirty="0"/>
              <a:t>Language Understanding </a:t>
            </a:r>
          </a:p>
          <a:p>
            <a:pPr defTabSz="914139">
              <a:lnSpc>
                <a:spcPct val="90000"/>
              </a:lnSpc>
              <a:spcAft>
                <a:spcPts val="1400"/>
              </a:spcAft>
              <a:defRPr/>
            </a:pPr>
            <a:endParaRPr lang="en-US" sz="1470" dirty="0"/>
          </a:p>
        </p:txBody>
      </p:sp>
      <p:sp>
        <p:nvSpPr>
          <p:cNvPr id="29" name="TextBox 28">
            <a:extLst>
              <a:ext uri="{FF2B5EF4-FFF2-40B4-BE49-F238E27FC236}">
                <a16:creationId xmlns:a16="http://schemas.microsoft.com/office/drawing/2014/main" id="{B657DF13-1FA1-49C7-907E-5403C8DF564F}"/>
              </a:ext>
            </a:extLst>
          </p:cNvPr>
          <p:cNvSpPr txBox="1"/>
          <p:nvPr/>
        </p:nvSpPr>
        <p:spPr>
          <a:xfrm>
            <a:off x="2264080" y="3085784"/>
            <a:ext cx="1867140" cy="169854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Bing Speech </a:t>
            </a:r>
          </a:p>
          <a:p>
            <a:pPr defTabSz="914139">
              <a:lnSpc>
                <a:spcPct val="90000"/>
              </a:lnSpc>
              <a:spcAft>
                <a:spcPts val="1000"/>
              </a:spcAft>
              <a:defRPr/>
            </a:pPr>
            <a:r>
              <a:rPr lang="en-US" sz="1470" dirty="0"/>
              <a:t>Speaker Recognition</a:t>
            </a:r>
          </a:p>
          <a:p>
            <a:pPr defTabSz="914139">
              <a:lnSpc>
                <a:spcPct val="90000"/>
              </a:lnSpc>
              <a:spcAft>
                <a:spcPts val="1000"/>
              </a:spcAft>
              <a:defRPr/>
            </a:pPr>
            <a:r>
              <a:rPr lang="en-US" sz="1470" dirty="0"/>
              <a:t>Translator Speech</a:t>
            </a:r>
          </a:p>
          <a:p>
            <a:pPr defTabSz="914139">
              <a:lnSpc>
                <a:spcPct val="90000"/>
              </a:lnSpc>
              <a:spcAft>
                <a:spcPts val="1000"/>
              </a:spcAft>
              <a:defRPr/>
            </a:pPr>
            <a:r>
              <a:rPr lang="en-US" sz="1470" dirty="0"/>
              <a:t>Custom Speech Service</a:t>
            </a:r>
          </a:p>
        </p:txBody>
      </p:sp>
      <p:sp>
        <p:nvSpPr>
          <p:cNvPr id="5" name="Rectangle 4">
            <a:extLst>
              <a:ext uri="{FF2B5EF4-FFF2-40B4-BE49-F238E27FC236}">
                <a16:creationId xmlns:a16="http://schemas.microsoft.com/office/drawing/2014/main" id="{88A9F85D-A654-497F-96CE-7C776352D063}"/>
              </a:ext>
            </a:extLst>
          </p:cNvPr>
          <p:cNvSpPr/>
          <p:nvPr/>
        </p:nvSpPr>
        <p:spPr bwMode="auto">
          <a:xfrm>
            <a:off x="0" y="6412415"/>
            <a:ext cx="12192000" cy="9703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96490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41"/>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4.10774E-6 6.44576E-7 L 4.10774E-6 -0.2079 " pathEditMode="relative" rAng="0" ptsTypes="AA">
                                      <p:cBhvr>
                                        <p:cTn id="8" dur="750" fill="hold"/>
                                        <p:tgtEl>
                                          <p:spTgt spid="2"/>
                                        </p:tgtEl>
                                        <p:attrNameLst>
                                          <p:attrName>ppt_x</p:attrName>
                                          <p:attrName>ppt_y</p:attrName>
                                        </p:attrNameLst>
                                      </p:cBhvr>
                                      <p:rCtr x="0" y="-10395"/>
                                    </p:animMotion>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uiExpand="1"/>
      <p:bldP spid="23" grpId="0" uiExpand="1"/>
      <p:bldP spid="24" grpId="0" uiExpand="1"/>
      <p:bldP spid="25" grpId="0" uiExpand="1"/>
      <p:bldP spid="26" grpId="0" uiExpand="1"/>
      <p:bldP spid="29" grpId="0" uiExpan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Rectangle 29" descr="Up:  Microsoft Cognitive Services Give your apps a human side">
            <a:extLst>
              <a:ext uri="{FF2B5EF4-FFF2-40B4-BE49-F238E27FC236}">
                <a16:creationId xmlns:a16="http://schemas.microsoft.com/office/drawing/2014/main" id="{85389BCE-6F43-444F-9979-D45D2D1F447D}"/>
              </a:ext>
            </a:extLst>
          </p:cNvPr>
          <p:cNvSpPr/>
          <p:nvPr/>
        </p:nvSpPr>
        <p:spPr>
          <a:xfrm>
            <a:off x="286966" y="307084"/>
            <a:ext cx="7294166" cy="1069845"/>
          </a:xfrm>
          <a:prstGeom prst="rect">
            <a:avLst/>
          </a:prstGeom>
        </p:spPr>
        <p:txBody>
          <a:bodyPr wrap="square" anchor="ctr">
            <a:spAutoFit/>
          </a:bodyPr>
          <a:lstStyle/>
          <a:p>
            <a:pPr defTabSz="895870">
              <a:lnSpc>
                <a:spcPct val="90000"/>
              </a:lnSpc>
              <a:defRPr/>
            </a:pPr>
            <a:r>
              <a:rPr lang="en-US" altLang="en-US" sz="4313" dirty="0">
                <a:gradFill>
                  <a:gsLst>
                    <a:gs pos="12727">
                      <a:srgbClr val="FFFFFF"/>
                    </a:gs>
                    <a:gs pos="52000">
                      <a:srgbClr val="FFFFFF"/>
                    </a:gs>
                  </a:gsLst>
                  <a:lin ang="10800000" scaled="0"/>
                </a:gradFill>
                <a:latin typeface="Segoe UI Light"/>
              </a:rPr>
              <a:t>Microsoft Cognitive Services</a:t>
            </a:r>
          </a:p>
          <a:p>
            <a:pPr defTabSz="895870">
              <a:lnSpc>
                <a:spcPct val="90000"/>
              </a:lnSpc>
              <a:spcAft>
                <a:spcPts val="1440"/>
              </a:spcAft>
              <a:defRPr/>
            </a:pPr>
            <a:r>
              <a:rPr lang="en-US" sz="2745" dirty="0">
                <a:gradFill>
                  <a:gsLst>
                    <a:gs pos="12727">
                      <a:srgbClr val="FFFFFF"/>
                    </a:gs>
                    <a:gs pos="52000">
                      <a:srgbClr val="FFFFFF"/>
                    </a:gs>
                  </a:gsLst>
                  <a:lin ang="10800000" scaled="0"/>
                </a:gradFill>
                <a:latin typeface="Segoe UI Semilight"/>
              </a:rPr>
              <a:t>Give your apps a human side</a:t>
            </a:r>
          </a:p>
        </p:txBody>
      </p:sp>
      <p:sp>
        <p:nvSpPr>
          <p:cNvPr id="32" name="Rectangle 31">
            <a:extLst>
              <a:ext uri="{FF2B5EF4-FFF2-40B4-BE49-F238E27FC236}">
                <a16:creationId xmlns:a16="http://schemas.microsoft.com/office/drawing/2014/main" id="{9E0E15C0-732F-400D-B489-00BB77BEAC0A}"/>
              </a:ext>
            </a:extLst>
          </p:cNvPr>
          <p:cNvSpPr/>
          <p:nvPr/>
        </p:nvSpPr>
        <p:spPr bwMode="auto">
          <a:xfrm>
            <a:off x="51" y="1915762"/>
            <a:ext cx="12191377" cy="49417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862A5A2D-5090-447C-B9CB-5B09CDA05316}"/>
              </a:ext>
            </a:extLst>
          </p:cNvPr>
          <p:cNvCxnSpPr/>
          <p:nvPr/>
        </p:nvCxnSpPr>
        <p:spPr>
          <a:xfrm>
            <a:off x="51" y="1887483"/>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522AA849-641E-4163-9F50-0D44546982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36936" y="1444855"/>
            <a:ext cx="1138644" cy="1142839"/>
          </a:xfrm>
          <a:prstGeom prst="ellipse">
            <a:avLst/>
          </a:prstGeom>
        </p:spPr>
      </p:pic>
      <p:pic>
        <p:nvPicPr>
          <p:cNvPr id="39" name="Picture 38">
            <a:extLst>
              <a:ext uri="{FF2B5EF4-FFF2-40B4-BE49-F238E27FC236}">
                <a16:creationId xmlns:a16="http://schemas.microsoft.com/office/drawing/2014/main" id="{809433DD-91B9-4425-8623-F8F3FF66E61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11550" y="1444853"/>
            <a:ext cx="1138644" cy="1142838"/>
          </a:xfrm>
          <a:prstGeom prst="ellipse">
            <a:avLst/>
          </a:prstGeom>
        </p:spPr>
      </p:pic>
      <p:pic>
        <p:nvPicPr>
          <p:cNvPr id="43" name="Picture 42">
            <a:extLst>
              <a:ext uri="{FF2B5EF4-FFF2-40B4-BE49-F238E27FC236}">
                <a16:creationId xmlns:a16="http://schemas.microsoft.com/office/drawing/2014/main" id="{7099E877-5482-4FC3-85DE-BF13F3D95E2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62322" y="1444854"/>
            <a:ext cx="1138644" cy="1142838"/>
          </a:xfrm>
          <a:prstGeom prst="ellipse">
            <a:avLst/>
          </a:prstGeom>
        </p:spPr>
      </p:pic>
      <p:pic>
        <p:nvPicPr>
          <p:cNvPr id="45" name="Picture 44">
            <a:extLst>
              <a:ext uri="{FF2B5EF4-FFF2-40B4-BE49-F238E27FC236}">
                <a16:creationId xmlns:a16="http://schemas.microsoft.com/office/drawing/2014/main" id="{F6335806-0638-407E-942D-72C51AF956B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0778" y="1444853"/>
            <a:ext cx="1138644" cy="1142838"/>
          </a:xfrm>
          <a:prstGeom prst="ellipse">
            <a:avLst/>
          </a:prstGeom>
        </p:spPr>
      </p:pic>
      <p:pic>
        <p:nvPicPr>
          <p:cNvPr id="47" name="Picture 46">
            <a:extLst>
              <a:ext uri="{FF2B5EF4-FFF2-40B4-BE49-F238E27FC236}">
                <a16:creationId xmlns:a16="http://schemas.microsoft.com/office/drawing/2014/main" id="{683981DD-D39B-4D93-82AE-434C3A18E0A6}"/>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2665233" y="1444853"/>
            <a:ext cx="1138460" cy="1142838"/>
          </a:xfrm>
          <a:prstGeom prst="ellipse">
            <a:avLst/>
          </a:prstGeom>
        </p:spPr>
      </p:pic>
      <p:grpSp>
        <p:nvGrpSpPr>
          <p:cNvPr id="48" name="Group 47">
            <a:extLst>
              <a:ext uri="{FF2B5EF4-FFF2-40B4-BE49-F238E27FC236}">
                <a16:creationId xmlns:a16="http://schemas.microsoft.com/office/drawing/2014/main" id="{76065532-79C3-45B4-8274-BF555ABA1100}"/>
              </a:ext>
            </a:extLst>
          </p:cNvPr>
          <p:cNvGrpSpPr/>
          <p:nvPr/>
        </p:nvGrpSpPr>
        <p:grpSpPr>
          <a:xfrm>
            <a:off x="10288932" y="1458297"/>
            <a:ext cx="1142838" cy="1142838"/>
            <a:chOff x="10495195" y="2941204"/>
            <a:chExt cx="1165754" cy="1165754"/>
          </a:xfrm>
        </p:grpSpPr>
        <p:sp>
          <p:nvSpPr>
            <p:cNvPr id="49" name="Oval 48">
              <a:extLst>
                <a:ext uri="{FF2B5EF4-FFF2-40B4-BE49-F238E27FC236}">
                  <a16:creationId xmlns:a16="http://schemas.microsoft.com/office/drawing/2014/main" id="{AE075B93-3B88-4DAE-A448-981C8C964574}"/>
                </a:ext>
              </a:extLst>
            </p:cNvPr>
            <p:cNvSpPr/>
            <p:nvPr/>
          </p:nvSpPr>
          <p:spPr bwMode="auto">
            <a:xfrm>
              <a:off x="10495195" y="2941204"/>
              <a:ext cx="1165754" cy="1165754"/>
            </a:xfrm>
            <a:prstGeom prst="ellipse">
              <a:avLst/>
            </a:prstGeom>
            <a:solidFill>
              <a:schemeClr val="bg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50" name="Freeform 5">
              <a:extLst>
                <a:ext uri="{FF2B5EF4-FFF2-40B4-BE49-F238E27FC236}">
                  <a16:creationId xmlns:a16="http://schemas.microsoft.com/office/drawing/2014/main" id="{AF535537-DA82-407C-B298-1575132304BA}"/>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353535"/>
                </a:solidFill>
                <a:latin typeface="Segoe UI Semilight"/>
              </a:endParaRPr>
            </a:p>
          </p:txBody>
        </p:sp>
      </p:grpSp>
      <p:grpSp>
        <p:nvGrpSpPr>
          <p:cNvPr id="5" name="Group 4">
            <a:extLst>
              <a:ext uri="{FF2B5EF4-FFF2-40B4-BE49-F238E27FC236}">
                <a16:creationId xmlns:a16="http://schemas.microsoft.com/office/drawing/2014/main" id="{3ABA3D3B-B155-443E-85BF-463752049EB9}"/>
              </a:ext>
            </a:extLst>
          </p:cNvPr>
          <p:cNvGrpSpPr/>
          <p:nvPr/>
        </p:nvGrpSpPr>
        <p:grpSpPr>
          <a:xfrm>
            <a:off x="204598" y="2556760"/>
            <a:ext cx="11812134" cy="3510728"/>
            <a:chOff x="208700" y="2607532"/>
            <a:chExt cx="12048992" cy="3581126"/>
          </a:xfrm>
        </p:grpSpPr>
        <p:sp>
          <p:nvSpPr>
            <p:cNvPr id="35" name="TextBox 34">
              <a:extLst>
                <a:ext uri="{FF2B5EF4-FFF2-40B4-BE49-F238E27FC236}">
                  <a16:creationId xmlns:a16="http://schemas.microsoft.com/office/drawing/2014/main" id="{B286BE6D-5C2C-40C7-ADB7-2A68904C91D4}"/>
                </a:ext>
              </a:extLst>
            </p:cNvPr>
            <p:cNvSpPr txBox="1"/>
            <p:nvPr/>
          </p:nvSpPr>
          <p:spPr>
            <a:xfrm>
              <a:off x="10095503" y="2607532"/>
              <a:ext cx="1958467" cy="572339"/>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36" name="TextBox 35">
              <a:extLst>
                <a:ext uri="{FF2B5EF4-FFF2-40B4-BE49-F238E27FC236}">
                  <a16:creationId xmlns:a16="http://schemas.microsoft.com/office/drawing/2014/main" id="{DD42DF21-061F-49ED-BE94-9CA85D9C09B8}"/>
                </a:ext>
              </a:extLst>
            </p:cNvPr>
            <p:cNvSpPr txBox="1"/>
            <p:nvPr/>
          </p:nvSpPr>
          <p:spPr>
            <a:xfrm>
              <a:off x="6167515" y="2607532"/>
              <a:ext cx="1958467" cy="572339"/>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38" name="TextBox 37">
              <a:extLst>
                <a:ext uri="{FF2B5EF4-FFF2-40B4-BE49-F238E27FC236}">
                  <a16:creationId xmlns:a16="http://schemas.microsoft.com/office/drawing/2014/main" id="{35377D71-26FC-43DA-96EC-02EDC48452E2}"/>
                </a:ext>
              </a:extLst>
            </p:cNvPr>
            <p:cNvSpPr txBox="1"/>
            <p:nvPr/>
          </p:nvSpPr>
          <p:spPr>
            <a:xfrm>
              <a:off x="4203521" y="2607532"/>
              <a:ext cx="1958467" cy="572339"/>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42" name="TextBox 41">
              <a:extLst>
                <a:ext uri="{FF2B5EF4-FFF2-40B4-BE49-F238E27FC236}">
                  <a16:creationId xmlns:a16="http://schemas.microsoft.com/office/drawing/2014/main" id="{D43B22DF-0035-4F3F-ABBB-C297D6F4B793}"/>
                </a:ext>
              </a:extLst>
            </p:cNvPr>
            <p:cNvSpPr txBox="1"/>
            <p:nvPr/>
          </p:nvSpPr>
          <p:spPr>
            <a:xfrm>
              <a:off x="8131509" y="2607532"/>
              <a:ext cx="1958467" cy="572339"/>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sp>
          <p:nvSpPr>
            <p:cNvPr id="44" name="TextBox 43">
              <a:extLst>
                <a:ext uri="{FF2B5EF4-FFF2-40B4-BE49-F238E27FC236}">
                  <a16:creationId xmlns:a16="http://schemas.microsoft.com/office/drawing/2014/main" id="{482DEE93-07F5-4239-B084-9A9D956E882E}"/>
                </a:ext>
              </a:extLst>
            </p:cNvPr>
            <p:cNvSpPr txBox="1"/>
            <p:nvPr/>
          </p:nvSpPr>
          <p:spPr>
            <a:xfrm>
              <a:off x="275533" y="2607532"/>
              <a:ext cx="1958467" cy="572339"/>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46" name="TextBox 45">
              <a:extLst>
                <a:ext uri="{FF2B5EF4-FFF2-40B4-BE49-F238E27FC236}">
                  <a16:creationId xmlns:a16="http://schemas.microsoft.com/office/drawing/2014/main" id="{02D003D6-CBE2-4205-992C-D0511D82137A}"/>
                </a:ext>
              </a:extLst>
            </p:cNvPr>
            <p:cNvSpPr txBox="1"/>
            <p:nvPr/>
          </p:nvSpPr>
          <p:spPr>
            <a:xfrm>
              <a:off x="2239527" y="2607532"/>
              <a:ext cx="1958467" cy="572339"/>
            </a:xfrm>
            <a:prstGeom prst="rect">
              <a:avLst/>
            </a:prstGeom>
            <a:noFill/>
          </p:spPr>
          <p:txBody>
            <a:bodyPr wrap="square" lIns="179208" tIns="143367" rIns="89630"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22" name="Rectangle 21">
              <a:extLst>
                <a:ext uri="{FF2B5EF4-FFF2-40B4-BE49-F238E27FC236}">
                  <a16:creationId xmlns:a16="http://schemas.microsoft.com/office/drawing/2014/main" id="{783D0527-B5A1-46EA-BF75-DE500132D537}"/>
                </a:ext>
              </a:extLst>
            </p:cNvPr>
            <p:cNvSpPr/>
            <p:nvPr/>
          </p:nvSpPr>
          <p:spPr>
            <a:xfrm>
              <a:off x="208700" y="3156114"/>
              <a:ext cx="2107289" cy="2316019"/>
            </a:xfrm>
            <a:prstGeom prst="rect">
              <a:avLst/>
            </a:prstGeom>
          </p:spPr>
          <p:txBody>
            <a:bodyPr wrap="square">
              <a:spAutoFit/>
            </a:bodyPr>
            <a:lstStyle/>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a:p>
              <a:pPr algn="ctr" defTabSz="914139">
                <a:lnSpc>
                  <a:spcPct val="90000"/>
                </a:lnSpc>
                <a:spcAft>
                  <a:spcPts val="1000"/>
                </a:spcAft>
                <a:defRPr/>
              </a:pPr>
              <a:endPar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24A98663-CEF7-4FEB-ABD7-903ED71EE06B}"/>
                </a:ext>
              </a:extLst>
            </p:cNvPr>
            <p:cNvSpPr/>
            <p:nvPr/>
          </p:nvSpPr>
          <p:spPr>
            <a:xfrm>
              <a:off x="10094893" y="3156114"/>
              <a:ext cx="2162799" cy="3032544"/>
            </a:xfrm>
            <a:prstGeom prst="rect">
              <a:avLst/>
            </a:prstGeom>
          </p:spPr>
          <p:txBody>
            <a:bodyPr wrap="square">
              <a:spAutoFit/>
            </a:bodyPr>
            <a:lstStyle/>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329463" y="3156113"/>
              <a:ext cx="1761252" cy="198002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Bing Autosuggest</a:t>
              </a:r>
            </a:p>
            <a:p>
              <a:pPr defTabSz="914139">
                <a:lnSpc>
                  <a:spcPct val="90000"/>
                </a:lnSpc>
                <a:spcAft>
                  <a:spcPts val="1000"/>
                </a:spcAft>
                <a:defRPr/>
              </a:pPr>
              <a:r>
                <a:rPr lang="en-US" sz="1470" dirty="0"/>
                <a:t>Bing Image Search </a:t>
              </a:r>
            </a:p>
            <a:p>
              <a:pPr defTabSz="914139">
                <a:lnSpc>
                  <a:spcPct val="90000"/>
                </a:lnSpc>
                <a:spcAft>
                  <a:spcPts val="1000"/>
                </a:spcAft>
                <a:defRPr/>
              </a:pPr>
              <a:r>
                <a:rPr lang="en-US" sz="1470" dirty="0"/>
                <a:t>Bing News Search</a:t>
              </a:r>
            </a:p>
            <a:p>
              <a:pPr defTabSz="914139">
                <a:lnSpc>
                  <a:spcPct val="90000"/>
                </a:lnSpc>
                <a:spcAft>
                  <a:spcPts val="1000"/>
                </a:spcAft>
                <a:defRPr/>
              </a:pPr>
              <a:r>
                <a:rPr lang="en-US" sz="1470" dirty="0"/>
                <a:t>Bing Video Search </a:t>
              </a:r>
            </a:p>
            <a:p>
              <a:pPr defTabSz="914139">
                <a:lnSpc>
                  <a:spcPct val="90000"/>
                </a:lnSpc>
                <a:spcAft>
                  <a:spcPts val="1000"/>
                </a:spcAft>
                <a:defRPr/>
              </a:pPr>
              <a:r>
                <a:rPr lang="en-US" sz="1470" dirty="0"/>
                <a:t>Bing Web Search </a:t>
              </a:r>
            </a:p>
            <a:p>
              <a:pPr defTabSz="914139">
                <a:lnSpc>
                  <a:spcPct val="90000"/>
                </a:lnSpc>
                <a:spcAft>
                  <a:spcPts val="1000"/>
                </a:spcAft>
                <a:defRPr/>
              </a:pPr>
              <a:r>
                <a:rPr lang="en-US" sz="1470" dirty="0"/>
                <a:t>Bing Entity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186341" y="3156113"/>
              <a:ext cx="2075720" cy="185178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Academic Knowledge</a:t>
              </a:r>
            </a:p>
            <a:p>
              <a:pPr defTabSz="914139">
                <a:lnSpc>
                  <a:spcPct val="90000"/>
                </a:lnSpc>
                <a:spcAft>
                  <a:spcPts val="1000"/>
                </a:spcAft>
                <a:defRPr/>
              </a:pPr>
              <a:r>
                <a:rPr lang="en-US" sz="1470" dirty="0"/>
                <a:t>Entity Linking</a:t>
              </a:r>
            </a:p>
            <a:p>
              <a:pPr defTabSz="914139">
                <a:lnSpc>
                  <a:spcPct val="90000"/>
                </a:lnSpc>
                <a:spcAft>
                  <a:spcPts val="1000"/>
                </a:spcAft>
                <a:defRPr/>
              </a:pPr>
              <a:r>
                <a:rPr lang="en-US" sz="1470" dirty="0"/>
                <a:t>Knowledge Exploration </a:t>
              </a:r>
            </a:p>
            <a:p>
              <a:pPr defTabSz="914139">
                <a:lnSpc>
                  <a:spcPct val="90000"/>
                </a:lnSpc>
                <a:spcAft>
                  <a:spcPts val="1000"/>
                </a:spcAft>
                <a:defRPr/>
              </a:pPr>
              <a:r>
                <a:rPr lang="en-US" sz="1470" dirty="0"/>
                <a:t>Recommendations</a:t>
              </a:r>
            </a:p>
            <a:p>
              <a:pPr defTabSz="914139">
                <a:lnSpc>
                  <a:spcPct val="90000"/>
                </a:lnSpc>
                <a:spcAft>
                  <a:spcPts val="1000"/>
                </a:spcAft>
                <a:defRPr/>
              </a:pPr>
              <a:r>
                <a:rPr lang="en-US" sz="1470" dirty="0" err="1"/>
                <a:t>QnA</a:t>
              </a:r>
              <a:r>
                <a:rPr lang="en-US" sz="1470" dirty="0"/>
                <a:t> Maker</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238922" y="3156113"/>
              <a:ext cx="1993368" cy="218777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Bing Spell Check</a:t>
              </a:r>
            </a:p>
            <a:p>
              <a:pPr defTabSz="914139">
                <a:lnSpc>
                  <a:spcPct val="90000"/>
                </a:lnSpc>
                <a:spcAft>
                  <a:spcPts val="1000"/>
                </a:spcAft>
                <a:defRPr/>
              </a:pPr>
              <a:r>
                <a:rPr lang="en-US" sz="1470" dirty="0"/>
                <a:t>Linguistic Analysis</a:t>
              </a:r>
            </a:p>
            <a:p>
              <a:pPr defTabSz="914139">
                <a:lnSpc>
                  <a:spcPct val="90000"/>
                </a:lnSpc>
                <a:spcAft>
                  <a:spcPts val="1000"/>
                </a:spcAft>
                <a:defRPr/>
              </a:pPr>
              <a:r>
                <a:rPr lang="en-US" sz="1470" dirty="0"/>
                <a:t>Text Analytics</a:t>
              </a:r>
            </a:p>
            <a:p>
              <a:pPr defTabSz="914139">
                <a:lnSpc>
                  <a:spcPct val="90000"/>
                </a:lnSpc>
                <a:spcAft>
                  <a:spcPts val="1000"/>
                </a:spcAft>
                <a:defRPr/>
              </a:pPr>
              <a:r>
                <a:rPr lang="en-US" sz="1470" dirty="0"/>
                <a:t>Translator Text </a:t>
              </a:r>
            </a:p>
            <a:p>
              <a:pPr defTabSz="914139">
                <a:lnSpc>
                  <a:spcPct val="90000"/>
                </a:lnSpc>
                <a:spcAft>
                  <a:spcPts val="1000"/>
                </a:spcAft>
                <a:defRPr/>
              </a:pPr>
              <a:r>
                <a:rPr lang="en-US" sz="1470" dirty="0"/>
                <a:t>Web Language Model</a:t>
              </a:r>
            </a:p>
            <a:p>
              <a:pPr defTabSz="914139">
                <a:lnSpc>
                  <a:spcPct val="90000"/>
                </a:lnSpc>
                <a:spcAft>
                  <a:spcPts val="1000"/>
                </a:spcAft>
                <a:defRPr/>
              </a:pPr>
              <a:r>
                <a:rPr lang="en-US" sz="1470" dirty="0"/>
                <a:t> </a:t>
              </a:r>
            </a:p>
          </p:txBody>
        </p:sp>
        <p:sp>
          <p:nvSpPr>
            <p:cNvPr id="29" name="TextBox 28">
              <a:extLst>
                <a:ext uri="{FF2B5EF4-FFF2-40B4-BE49-F238E27FC236}">
                  <a16:creationId xmlns:a16="http://schemas.microsoft.com/office/drawing/2014/main" id="{B657DF13-1FA1-49C7-907E-5403C8DF564F}"/>
                </a:ext>
              </a:extLst>
            </p:cNvPr>
            <p:cNvSpPr txBox="1"/>
            <p:nvPr/>
          </p:nvSpPr>
          <p:spPr>
            <a:xfrm>
              <a:off x="2309479" y="3147163"/>
              <a:ext cx="1904580" cy="118646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Bing Speech </a:t>
              </a:r>
            </a:p>
            <a:p>
              <a:pPr defTabSz="914139">
                <a:lnSpc>
                  <a:spcPct val="90000"/>
                </a:lnSpc>
                <a:spcAft>
                  <a:spcPts val="1000"/>
                </a:spcAft>
                <a:defRPr/>
              </a:pPr>
              <a:r>
                <a:rPr lang="en-US" sz="1470" dirty="0"/>
                <a:t>Speaker Recognition</a:t>
              </a:r>
            </a:p>
            <a:p>
              <a:pPr defTabSz="914139">
                <a:lnSpc>
                  <a:spcPct val="90000"/>
                </a:lnSpc>
                <a:spcAft>
                  <a:spcPts val="1000"/>
                </a:spcAft>
                <a:defRPr/>
              </a:pPr>
              <a:r>
                <a:rPr lang="en-US" sz="1470" dirty="0"/>
                <a:t>Translator Speech</a:t>
              </a:r>
            </a:p>
          </p:txBody>
        </p:sp>
      </p:grpSp>
      <p:grpSp>
        <p:nvGrpSpPr>
          <p:cNvPr id="51" name="Group 50">
            <a:extLst>
              <a:ext uri="{FF2B5EF4-FFF2-40B4-BE49-F238E27FC236}">
                <a16:creationId xmlns:a16="http://schemas.microsoft.com/office/drawing/2014/main" id="{24BFE5E4-4E64-407D-8735-AB7F96A7B154}"/>
              </a:ext>
            </a:extLst>
          </p:cNvPr>
          <p:cNvGrpSpPr/>
          <p:nvPr/>
        </p:nvGrpSpPr>
        <p:grpSpPr>
          <a:xfrm>
            <a:off x="108" y="5739618"/>
            <a:ext cx="12191029" cy="1126673"/>
            <a:chOff x="-758" y="5739943"/>
            <a:chExt cx="12192759" cy="1126832"/>
          </a:xfrm>
        </p:grpSpPr>
        <p:sp>
          <p:nvSpPr>
            <p:cNvPr id="52" name="Rectangle 51">
              <a:extLst>
                <a:ext uri="{FF2B5EF4-FFF2-40B4-BE49-F238E27FC236}">
                  <a16:creationId xmlns:a16="http://schemas.microsoft.com/office/drawing/2014/main" id="{15A90539-C217-41A7-8B44-4DD9984A46A8}"/>
                </a:ext>
              </a:extLst>
            </p:cNvPr>
            <p:cNvSpPr/>
            <p:nvPr/>
          </p:nvSpPr>
          <p:spPr bwMode="auto">
            <a:xfrm>
              <a:off x="-758" y="6105235"/>
              <a:ext cx="12192759" cy="761540"/>
            </a:xfrm>
            <a:prstGeom prst="rect">
              <a:avLst/>
            </a:prstGeom>
            <a:solidFill>
              <a:srgbClr val="0063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27BE0F2A-284A-4A50-BBDC-632EA8813BF9}"/>
                </a:ext>
              </a:extLst>
            </p:cNvPr>
            <p:cNvSpPr/>
            <p:nvPr/>
          </p:nvSpPr>
          <p:spPr>
            <a:xfrm>
              <a:off x="320055" y="6114142"/>
              <a:ext cx="1808220" cy="544380"/>
            </a:xfrm>
            <a:prstGeom prst="rect">
              <a:avLst/>
            </a:prstGeom>
          </p:spPr>
          <p:txBody>
            <a:bodyPr wrap="square">
              <a:spAutoFit/>
            </a:bodyPr>
            <a:lstStyle/>
            <a:p>
              <a:pPr algn="ctr" defTabSz="914139">
                <a:lnSpc>
                  <a:spcPct val="90000"/>
                </a:lnSpc>
                <a:spcAft>
                  <a:spcPts val="1400"/>
                </a:spcAft>
                <a:defRPr/>
              </a:pP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4" name="Rectangle 53">
              <a:extLst>
                <a:ext uri="{FF2B5EF4-FFF2-40B4-BE49-F238E27FC236}">
                  <a16:creationId xmlns:a16="http://schemas.microsoft.com/office/drawing/2014/main" id="{62F20AB6-60B1-42DF-9A1B-40DE98C52607}"/>
                </a:ext>
              </a:extLst>
            </p:cNvPr>
            <p:cNvSpPr/>
            <p:nvPr/>
          </p:nvSpPr>
          <p:spPr>
            <a:xfrm>
              <a:off x="2146354" y="6114142"/>
              <a:ext cx="2079636" cy="544380"/>
            </a:xfrm>
            <a:prstGeom prst="rect">
              <a:avLst/>
            </a:prstGeom>
          </p:spPr>
          <p:txBody>
            <a:bodyPr wrap="square">
              <a:spAutoFit/>
            </a:bodyPr>
            <a:lstStyle/>
            <a:p>
              <a:pPr algn="ctr" defTabSz="914139">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5" name="Rectangle 54">
              <a:extLst>
                <a:ext uri="{FF2B5EF4-FFF2-40B4-BE49-F238E27FC236}">
                  <a16:creationId xmlns:a16="http://schemas.microsoft.com/office/drawing/2014/main" id="{98B9F254-AB52-42F6-907A-C464509B6948}"/>
                </a:ext>
              </a:extLst>
            </p:cNvPr>
            <p:cNvSpPr/>
            <p:nvPr/>
          </p:nvSpPr>
          <p:spPr>
            <a:xfrm>
              <a:off x="4302438" y="6114142"/>
              <a:ext cx="1634872" cy="544380"/>
            </a:xfrm>
            <a:prstGeom prst="rect">
              <a:avLst/>
            </a:prstGeom>
          </p:spPr>
          <p:txBody>
            <a:bodyPr wrap="square">
              <a:spAutoFit/>
            </a:bodyPr>
            <a:lstStyle/>
            <a:p>
              <a:pPr algn="ctr" defTabSz="914139">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6" name="Rectangle 55">
              <a:extLst>
                <a:ext uri="{FF2B5EF4-FFF2-40B4-BE49-F238E27FC236}">
                  <a16:creationId xmlns:a16="http://schemas.microsoft.com/office/drawing/2014/main" id="{51A3F223-F063-44B9-B195-B1E1F9431404}"/>
                </a:ext>
              </a:extLst>
            </p:cNvPr>
            <p:cNvSpPr/>
            <p:nvPr/>
          </p:nvSpPr>
          <p:spPr>
            <a:xfrm>
              <a:off x="6220865" y="6114142"/>
              <a:ext cx="1696284" cy="544380"/>
            </a:xfrm>
            <a:prstGeom prst="rect">
              <a:avLst/>
            </a:prstGeom>
          </p:spPr>
          <p:txBody>
            <a:bodyPr wrap="square">
              <a:spAutoFit/>
            </a:bodyPr>
            <a:lstStyle/>
            <a:p>
              <a:pPr algn="ctr" defTabSz="914139">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7" name="Rectangle 56">
              <a:extLst>
                <a:ext uri="{FF2B5EF4-FFF2-40B4-BE49-F238E27FC236}">
                  <a16:creationId xmlns:a16="http://schemas.microsoft.com/office/drawing/2014/main" id="{74F59838-3054-495F-9138-A6F4178A5C01}"/>
                </a:ext>
              </a:extLst>
            </p:cNvPr>
            <p:cNvSpPr/>
            <p:nvPr/>
          </p:nvSpPr>
          <p:spPr>
            <a:xfrm>
              <a:off x="8122843" y="6114142"/>
              <a:ext cx="1785752" cy="544380"/>
            </a:xfrm>
            <a:prstGeom prst="rect">
              <a:avLst/>
            </a:prstGeom>
          </p:spPr>
          <p:txBody>
            <a:bodyPr wrap="square">
              <a:spAutoFit/>
            </a:bodyPr>
            <a:lstStyle/>
            <a:p>
              <a:pPr algn="ctr" defTabSz="914139">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8" name="Rectangle 57">
              <a:extLst>
                <a:ext uri="{FF2B5EF4-FFF2-40B4-BE49-F238E27FC236}">
                  <a16:creationId xmlns:a16="http://schemas.microsoft.com/office/drawing/2014/main" id="{D86148D9-3A19-44DB-8C74-0A7144B290B4}"/>
                </a:ext>
              </a:extLst>
            </p:cNvPr>
            <p:cNvSpPr/>
            <p:nvPr/>
          </p:nvSpPr>
          <p:spPr>
            <a:xfrm>
              <a:off x="0" y="5739943"/>
              <a:ext cx="2501989" cy="318357"/>
            </a:xfrm>
            <a:prstGeom prst="rect">
              <a:avLst/>
            </a:prstGeom>
          </p:spPr>
          <p:txBody>
            <a:bodyPr wrap="square">
              <a:spAutoFit/>
            </a:bodyPr>
            <a:lstStyle/>
            <a:p>
              <a:pPr algn="ctr" defTabSz="914139">
                <a:lnSpc>
                  <a:spcPct val="90000"/>
                </a:lnSpc>
                <a:spcAft>
                  <a:spcPts val="1400"/>
                </a:spcAft>
                <a:defRPr/>
              </a:pPr>
              <a:r>
                <a:rPr lang="en-US" sz="1600" b="1" spc="50" dirty="0">
                  <a:solidFill>
                    <a:srgbClr val="0063B1"/>
                  </a:solidFill>
                  <a:latin typeface="Segoe UI" panose="020B0502040204020203" pitchFamily="34" charset="0"/>
                  <a:cs typeface="Segoe UI" panose="020B0502040204020203" pitchFamily="34" charset="0"/>
                </a:rPr>
                <a:t>CUSTOMIZATION</a:t>
              </a:r>
            </a:p>
          </p:txBody>
        </p:sp>
      </p:grpSp>
      <p:sp>
        <p:nvSpPr>
          <p:cNvPr id="2" name="Rectangle 1">
            <a:extLst>
              <a:ext uri="{FF2B5EF4-FFF2-40B4-BE49-F238E27FC236}">
                <a16:creationId xmlns:a16="http://schemas.microsoft.com/office/drawing/2014/main" id="{8A51D056-95E3-43FD-9FEC-F9404F0ACBA3}"/>
              </a:ext>
            </a:extLst>
          </p:cNvPr>
          <p:cNvSpPr/>
          <p:nvPr/>
        </p:nvSpPr>
        <p:spPr bwMode="auto">
          <a:xfrm>
            <a:off x="242908" y="6071341"/>
            <a:ext cx="2059482" cy="620591"/>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8736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1.1616E-6 -2.99591E-7 L 1.1616E-6 -0.03722 " pathEditMode="relative" rAng="0" ptsTypes="AA">
                                      <p:cBhvr>
                                        <p:cTn id="6" dur="500" fill="hold"/>
                                        <p:tgtEl>
                                          <p:spTgt spid="5"/>
                                        </p:tgtEl>
                                        <p:attrNameLst>
                                          <p:attrName>ppt_x</p:attrName>
                                          <p:attrName>ppt_y</p:attrName>
                                        </p:attrNameLst>
                                      </p:cBhvr>
                                      <p:rCtr x="0" y="-1861"/>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42" presetClass="path" presetSubtype="0" decel="100000" fill="hold" nodeType="withEffect">
                                  <p:stCondLst>
                                    <p:cond delay="0"/>
                                  </p:stCondLst>
                                  <p:childTnLst>
                                    <p:animMotion origin="layout" path="M -2.35129E-6 -1.08942E-6 L -2.35129E-6 0.06037 " pathEditMode="relative" rAng="0" ptsTypes="AA">
                                      <p:cBhvr>
                                        <p:cTn id="12" dur="750" spd="-100000" fill="hold"/>
                                        <p:tgtEl>
                                          <p:spTgt spid="51"/>
                                        </p:tgtEl>
                                        <p:attrNameLst>
                                          <p:attrName>ppt_x</p:attrName>
                                          <p:attrName>ppt_y</p:attrName>
                                        </p:attrNameLst>
                                      </p:cBhvr>
                                      <p:rCtr x="0" y="3019"/>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Vision Service</a:t>
            </a:r>
          </a:p>
        </p:txBody>
      </p:sp>
      <p:sp>
        <p:nvSpPr>
          <p:cNvPr id="3" name="Content Placeholder 2"/>
          <p:cNvSpPr>
            <a:spLocks noGrp="1"/>
          </p:cNvSpPr>
          <p:nvPr>
            <p:ph type="body" sz="quarter" idx="10"/>
          </p:nvPr>
        </p:nvSpPr>
        <p:spPr>
          <a:xfrm>
            <a:off x="269240" y="1189176"/>
            <a:ext cx="5199462" cy="5081837"/>
          </a:xfrm>
        </p:spPr>
        <p:txBody>
          <a:bodyPr>
            <a:normAutofit fontScale="92500" lnSpcReduction="20000"/>
          </a:bodyPr>
          <a:lstStyle/>
          <a:p>
            <a:pPr marL="0" indent="0">
              <a:lnSpc>
                <a:spcPct val="110000"/>
              </a:lnSpc>
              <a:buNone/>
            </a:pPr>
            <a:r>
              <a:rPr lang="en-US" dirty="0">
                <a:latin typeface="Segoe UI Light" panose="020B0502040204020203" pitchFamily="34" charset="0"/>
                <a:cs typeface="Segoe UI Light" panose="020B0502040204020203" pitchFamily="34" charset="0"/>
              </a:rPr>
              <a:t>Custom Vision Service leverages the power of machine learning to create and customize state-of-the-art computer vision image recognition models by exposing tools and APIs to build custom image classifiers to training and predict images.</a:t>
            </a:r>
          </a:p>
        </p:txBody>
      </p:sp>
      <p:pic>
        <p:nvPicPr>
          <p:cNvPr id="8" name="Picture 7">
            <a:extLst>
              <a:ext uri="{FF2B5EF4-FFF2-40B4-BE49-F238E27FC236}">
                <a16:creationId xmlns:a16="http://schemas.microsoft.com/office/drawing/2014/main" id="{9237E269-D4FA-478F-8AD7-F4F459942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676" y="1879807"/>
            <a:ext cx="6075188" cy="3110642"/>
          </a:xfrm>
          <a:prstGeom prst="rect">
            <a:avLst/>
          </a:prstGeom>
        </p:spPr>
      </p:pic>
    </p:spTree>
    <p:extLst>
      <p:ext uri="{BB962C8B-B14F-4D97-AF65-F5344CB8AC3E}">
        <p14:creationId xmlns:p14="http://schemas.microsoft.com/office/powerpoint/2010/main" val="271851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How it works</a:t>
            </a:r>
          </a:p>
        </p:txBody>
      </p:sp>
      <p:sp>
        <p:nvSpPr>
          <p:cNvPr id="6" name="Text Placeholder 5"/>
          <p:cNvSpPr>
            <a:spLocks noGrp="1"/>
          </p:cNvSpPr>
          <p:nvPr>
            <p:ph type="body" sz="quarter" idx="10"/>
          </p:nvPr>
        </p:nvSpPr>
        <p:spPr>
          <a:xfrm>
            <a:off x="269240" y="1189495"/>
            <a:ext cx="11655078" cy="1918979"/>
          </a:xfrm>
        </p:spPr>
        <p:txBody>
          <a:bodyPr/>
          <a:lstStyle/>
          <a:p>
            <a:r>
              <a:rPr lang="en-US" sz="3137" dirty="0"/>
              <a:t>Custom Vision Service is an easy-to-use tool for prototyping, improving, and deploying a </a:t>
            </a:r>
            <a:r>
              <a:rPr lang="en-US" sz="3137" u="sng" dirty="0"/>
              <a:t>custom</a:t>
            </a:r>
            <a:r>
              <a:rPr lang="en-US" sz="3137" dirty="0"/>
              <a:t> image classifier to a cloud service, without any background in computer vision or deep learning required.  </a:t>
            </a:r>
          </a:p>
        </p:txBody>
      </p:sp>
      <p:sp>
        <p:nvSpPr>
          <p:cNvPr id="2" name="Rectangle 1">
            <a:extLst>
              <a:ext uri="{FF2B5EF4-FFF2-40B4-BE49-F238E27FC236}">
                <a16:creationId xmlns:a16="http://schemas.microsoft.com/office/drawing/2014/main" id="{00EA5D4F-4C0E-4A0E-9850-59A13659DEBA}"/>
              </a:ext>
            </a:extLst>
          </p:cNvPr>
          <p:cNvSpPr/>
          <p:nvPr/>
        </p:nvSpPr>
        <p:spPr bwMode="auto">
          <a:xfrm>
            <a:off x="1763280" y="3204894"/>
            <a:ext cx="1269935" cy="1419339"/>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51562D4F-7F65-4C7A-A14B-0D7E83259391}"/>
              </a:ext>
            </a:extLst>
          </p:cNvPr>
          <p:cNvSpPr/>
          <p:nvPr/>
        </p:nvSpPr>
        <p:spPr bwMode="auto">
          <a:xfrm>
            <a:off x="1912684" y="3354298"/>
            <a:ext cx="1269935" cy="1419339"/>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128D9E59-5880-4483-9310-625CEBC0B611}"/>
              </a:ext>
            </a:extLst>
          </p:cNvPr>
          <p:cNvSpPr/>
          <p:nvPr/>
        </p:nvSpPr>
        <p:spPr bwMode="auto">
          <a:xfrm>
            <a:off x="2062088" y="3503702"/>
            <a:ext cx="1269935" cy="1419339"/>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14E693AB-D368-4785-BECC-0631EA7B05EC}"/>
              </a:ext>
            </a:extLst>
          </p:cNvPr>
          <p:cNvSpPr/>
          <p:nvPr/>
        </p:nvSpPr>
        <p:spPr bwMode="auto">
          <a:xfrm>
            <a:off x="1763280" y="4997744"/>
            <a:ext cx="1269935" cy="1419339"/>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562D42D5-384A-468F-B79F-13D9C56CB1FE}"/>
              </a:ext>
            </a:extLst>
          </p:cNvPr>
          <p:cNvSpPr/>
          <p:nvPr/>
        </p:nvSpPr>
        <p:spPr bwMode="auto">
          <a:xfrm>
            <a:off x="1912684" y="5147148"/>
            <a:ext cx="1269935" cy="1419339"/>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5D30ACC7-3EDE-4FA4-AF15-763AF78D55AD}"/>
              </a:ext>
            </a:extLst>
          </p:cNvPr>
          <p:cNvSpPr/>
          <p:nvPr/>
        </p:nvSpPr>
        <p:spPr bwMode="auto">
          <a:xfrm>
            <a:off x="2062088" y="5296552"/>
            <a:ext cx="1269935" cy="1419339"/>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Arrow: Right 2">
            <a:extLst>
              <a:ext uri="{FF2B5EF4-FFF2-40B4-BE49-F238E27FC236}">
                <a16:creationId xmlns:a16="http://schemas.microsoft.com/office/drawing/2014/main" id="{D09CEE7B-6BC8-4635-BC17-7AD24735AFCD}"/>
              </a:ext>
            </a:extLst>
          </p:cNvPr>
          <p:cNvSpPr/>
          <p:nvPr/>
        </p:nvSpPr>
        <p:spPr bwMode="auto">
          <a:xfrm>
            <a:off x="3780236" y="3802510"/>
            <a:ext cx="1344637" cy="747021"/>
          </a:xfrm>
          <a:prstGeom prst="rightArrow">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Arrow: Right 10">
            <a:extLst>
              <a:ext uri="{FF2B5EF4-FFF2-40B4-BE49-F238E27FC236}">
                <a16:creationId xmlns:a16="http://schemas.microsoft.com/office/drawing/2014/main" id="{CD35F9EA-96B9-49C7-89A0-607E5B2D280C}"/>
              </a:ext>
            </a:extLst>
          </p:cNvPr>
          <p:cNvSpPr/>
          <p:nvPr/>
        </p:nvSpPr>
        <p:spPr bwMode="auto">
          <a:xfrm>
            <a:off x="3780236" y="5595360"/>
            <a:ext cx="1344637" cy="747021"/>
          </a:xfrm>
          <a:prstGeom prst="rightArrow">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2" name="Graphic 11" descr="Cat">
            <a:extLst>
              <a:ext uri="{FF2B5EF4-FFF2-40B4-BE49-F238E27FC236}">
                <a16:creationId xmlns:a16="http://schemas.microsoft.com/office/drawing/2014/main" id="{4DDDD3B8-6A56-4034-BC02-511184580D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48843" y="3765159"/>
            <a:ext cx="896425" cy="896425"/>
          </a:xfrm>
          <a:prstGeom prst="rect">
            <a:avLst/>
          </a:prstGeom>
        </p:spPr>
      </p:pic>
      <p:pic>
        <p:nvPicPr>
          <p:cNvPr id="14" name="Graphic 13" descr="Dog">
            <a:extLst>
              <a:ext uri="{FF2B5EF4-FFF2-40B4-BE49-F238E27FC236}">
                <a16:creationId xmlns:a16="http://schemas.microsoft.com/office/drawing/2014/main" id="{40BFD7E9-81DB-4465-929A-064A9D9DCF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8843" y="5520658"/>
            <a:ext cx="896425" cy="896425"/>
          </a:xfrm>
          <a:prstGeom prst="rect">
            <a:avLst/>
          </a:prstGeom>
        </p:spPr>
      </p:pic>
      <p:sp>
        <p:nvSpPr>
          <p:cNvPr id="15" name="TextBox 14">
            <a:extLst>
              <a:ext uri="{FF2B5EF4-FFF2-40B4-BE49-F238E27FC236}">
                <a16:creationId xmlns:a16="http://schemas.microsoft.com/office/drawing/2014/main" id="{8D224C49-4A7E-4E55-9E95-A4DE9CE62D18}"/>
              </a:ext>
            </a:extLst>
          </p:cNvPr>
          <p:cNvSpPr txBox="1"/>
          <p:nvPr/>
        </p:nvSpPr>
        <p:spPr>
          <a:xfrm>
            <a:off x="269240" y="3802510"/>
            <a:ext cx="1344636"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“cat”</a:t>
            </a:r>
          </a:p>
        </p:txBody>
      </p:sp>
      <p:sp>
        <p:nvSpPr>
          <p:cNvPr id="18" name="TextBox 17">
            <a:extLst>
              <a:ext uri="{FF2B5EF4-FFF2-40B4-BE49-F238E27FC236}">
                <a16:creationId xmlns:a16="http://schemas.microsoft.com/office/drawing/2014/main" id="{F6B9681E-08DA-4156-96C9-959A701B460F}"/>
              </a:ext>
            </a:extLst>
          </p:cNvPr>
          <p:cNvSpPr txBox="1"/>
          <p:nvPr/>
        </p:nvSpPr>
        <p:spPr>
          <a:xfrm>
            <a:off x="269240" y="5520658"/>
            <a:ext cx="1344636"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“dog”</a:t>
            </a:r>
          </a:p>
        </p:txBody>
      </p:sp>
      <p:grpSp>
        <p:nvGrpSpPr>
          <p:cNvPr id="27" name="Group 26">
            <a:extLst>
              <a:ext uri="{FF2B5EF4-FFF2-40B4-BE49-F238E27FC236}">
                <a16:creationId xmlns:a16="http://schemas.microsoft.com/office/drawing/2014/main" id="{4C676D2B-802F-40E5-8090-1A647CFC15FB}"/>
              </a:ext>
            </a:extLst>
          </p:cNvPr>
          <p:cNvGrpSpPr/>
          <p:nvPr/>
        </p:nvGrpSpPr>
        <p:grpSpPr>
          <a:xfrm>
            <a:off x="9158785" y="4005799"/>
            <a:ext cx="2241062" cy="1834485"/>
            <a:chOff x="9342437" y="4085627"/>
            <a:chExt cx="2286000" cy="1871270"/>
          </a:xfrm>
        </p:grpSpPr>
        <p:sp>
          <p:nvSpPr>
            <p:cNvPr id="19" name="Rectangle 18">
              <a:extLst>
                <a:ext uri="{FF2B5EF4-FFF2-40B4-BE49-F238E27FC236}">
                  <a16:creationId xmlns:a16="http://schemas.microsoft.com/office/drawing/2014/main" id="{D9F89009-16DC-48D3-93A8-D21D8D5FBC29}"/>
                </a:ext>
              </a:extLst>
            </p:cNvPr>
            <p:cNvSpPr/>
            <p:nvPr/>
          </p:nvSpPr>
          <p:spPr bwMode="auto">
            <a:xfrm>
              <a:off x="9342437" y="4085627"/>
              <a:ext cx="2286000" cy="1871270"/>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353535"/>
                  </a:solidFill>
                  <a:latin typeface="Segoe UI Semilight"/>
                  <a:ea typeface="Segoe UI" pitchFamily="34" charset="0"/>
                  <a:cs typeface="Segoe UI" pitchFamily="34" charset="0"/>
                </a:rPr>
                <a:t>Model</a:t>
              </a:r>
              <a:endParaRPr lang="en-US" sz="3137" dirty="0">
                <a:solidFill>
                  <a:srgbClr val="353535"/>
                </a:solidFill>
                <a:latin typeface="Segoe UI Semilight"/>
                <a:ea typeface="Segoe UI" pitchFamily="34" charset="0"/>
                <a:cs typeface="Segoe UI" pitchFamily="34" charset="0"/>
              </a:endParaRPr>
            </a:p>
          </p:txBody>
        </p:sp>
        <p:pic>
          <p:nvPicPr>
            <p:cNvPr id="20" name="Graphic 19" descr="Head with Gears">
              <a:extLst>
                <a:ext uri="{FF2B5EF4-FFF2-40B4-BE49-F238E27FC236}">
                  <a16:creationId xmlns:a16="http://schemas.microsoft.com/office/drawing/2014/main" id="{9ABEEE21-8725-45AE-A24F-677DD4FCC8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28237" y="4813897"/>
              <a:ext cx="914400" cy="914400"/>
            </a:xfrm>
            <a:prstGeom prst="rect">
              <a:avLst/>
            </a:prstGeom>
          </p:spPr>
        </p:pic>
      </p:grpSp>
      <p:sp>
        <p:nvSpPr>
          <p:cNvPr id="21" name="Arrow: Right 20">
            <a:extLst>
              <a:ext uri="{FF2B5EF4-FFF2-40B4-BE49-F238E27FC236}">
                <a16:creationId xmlns:a16="http://schemas.microsoft.com/office/drawing/2014/main" id="{2737FE63-910F-45AF-A822-C5CCA56F609F}"/>
              </a:ext>
            </a:extLst>
          </p:cNvPr>
          <p:cNvSpPr/>
          <p:nvPr/>
        </p:nvSpPr>
        <p:spPr bwMode="auto">
          <a:xfrm>
            <a:off x="7590041" y="4420944"/>
            <a:ext cx="1344637" cy="747021"/>
          </a:xfrm>
          <a:prstGeom prst="rightArrow">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3" name="Picture 22">
            <a:extLst>
              <a:ext uri="{FF2B5EF4-FFF2-40B4-BE49-F238E27FC236}">
                <a16:creationId xmlns:a16="http://schemas.microsoft.com/office/drawing/2014/main" id="{21324F8F-8660-4863-B740-F8C08D4A9F6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759825" y="4361784"/>
            <a:ext cx="1232600" cy="1236868"/>
          </a:xfrm>
          <a:prstGeom prst="rect">
            <a:avLst/>
          </a:prstGeom>
        </p:spPr>
      </p:pic>
      <p:sp>
        <p:nvSpPr>
          <p:cNvPr id="24" name="TextBox 23">
            <a:extLst>
              <a:ext uri="{FF2B5EF4-FFF2-40B4-BE49-F238E27FC236}">
                <a16:creationId xmlns:a16="http://schemas.microsoft.com/office/drawing/2014/main" id="{CA154CD3-6EB8-4D01-9CEB-50707EF5C891}"/>
              </a:ext>
            </a:extLst>
          </p:cNvPr>
          <p:cNvSpPr txBox="1"/>
          <p:nvPr/>
        </p:nvSpPr>
        <p:spPr>
          <a:xfrm>
            <a:off x="5199575" y="3730295"/>
            <a:ext cx="2614572" cy="669832"/>
          </a:xfrm>
          <a:prstGeom prst="rect">
            <a:avLst/>
          </a:prstGeom>
          <a:noFill/>
        </p:spPr>
        <p:txBody>
          <a:bodyPr wrap="square" lIns="179285" tIns="143428" rIns="179285" bIns="143428" rtlCol="0">
            <a:spAutoFit/>
          </a:bodyPr>
          <a:lstStyle/>
          <a:p>
            <a:pPr defTabSz="914367">
              <a:lnSpc>
                <a:spcPct val="90000"/>
              </a:lnSpc>
              <a:spcAft>
                <a:spcPts val="588"/>
              </a:spcAft>
            </a:pPr>
            <a:r>
              <a:rPr lang="en-US" sz="2745" dirty="0">
                <a:gradFill>
                  <a:gsLst>
                    <a:gs pos="2917">
                      <a:srgbClr val="353535"/>
                    </a:gs>
                    <a:gs pos="30000">
                      <a:srgbClr val="353535"/>
                    </a:gs>
                  </a:gsLst>
                  <a:lin ang="5400000" scaled="0"/>
                </a:gradFill>
                <a:latin typeface="Segoe UI Semilight"/>
              </a:rPr>
              <a:t>Custom Vision</a:t>
            </a:r>
          </a:p>
        </p:txBody>
      </p:sp>
      <p:sp>
        <p:nvSpPr>
          <p:cNvPr id="22" name="Rectangle 21">
            <a:extLst>
              <a:ext uri="{FF2B5EF4-FFF2-40B4-BE49-F238E27FC236}">
                <a16:creationId xmlns:a16="http://schemas.microsoft.com/office/drawing/2014/main" id="{1364699D-C4AE-4461-B4BF-1699884D109D}"/>
              </a:ext>
            </a:extLst>
          </p:cNvPr>
          <p:cNvSpPr/>
          <p:nvPr/>
        </p:nvSpPr>
        <p:spPr bwMode="auto">
          <a:xfrm>
            <a:off x="2062088" y="4325425"/>
            <a:ext cx="1269935" cy="1419339"/>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Arrow: Right 24">
            <a:extLst>
              <a:ext uri="{FF2B5EF4-FFF2-40B4-BE49-F238E27FC236}">
                <a16:creationId xmlns:a16="http://schemas.microsoft.com/office/drawing/2014/main" id="{017AD4E2-A339-475F-AE0E-BBC877F28675}"/>
              </a:ext>
            </a:extLst>
          </p:cNvPr>
          <p:cNvSpPr/>
          <p:nvPr/>
        </p:nvSpPr>
        <p:spPr bwMode="auto">
          <a:xfrm>
            <a:off x="3780236" y="4624233"/>
            <a:ext cx="1344637" cy="747021"/>
          </a:xfrm>
          <a:prstGeom prst="rightArrow">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6" name="Graphic 25" descr="Dog">
            <a:extLst>
              <a:ext uri="{FF2B5EF4-FFF2-40B4-BE49-F238E27FC236}">
                <a16:creationId xmlns:a16="http://schemas.microsoft.com/office/drawing/2014/main" id="{A62874EA-0F98-4224-B90B-BC233A51C3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8843" y="4549531"/>
            <a:ext cx="896425" cy="896425"/>
          </a:xfrm>
          <a:prstGeom prst="rect">
            <a:avLst/>
          </a:prstGeom>
        </p:spPr>
      </p:pic>
      <p:sp>
        <p:nvSpPr>
          <p:cNvPr id="28" name="TextBox 27">
            <a:extLst>
              <a:ext uri="{FF2B5EF4-FFF2-40B4-BE49-F238E27FC236}">
                <a16:creationId xmlns:a16="http://schemas.microsoft.com/office/drawing/2014/main" id="{49A1DD12-6DBC-4B7A-845D-66F7961E5225}"/>
              </a:ext>
            </a:extLst>
          </p:cNvPr>
          <p:cNvSpPr txBox="1"/>
          <p:nvPr/>
        </p:nvSpPr>
        <p:spPr>
          <a:xfrm>
            <a:off x="9681701" y="4773637"/>
            <a:ext cx="1344636"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“dog”</a:t>
            </a:r>
          </a:p>
        </p:txBody>
      </p:sp>
      <p:sp>
        <p:nvSpPr>
          <p:cNvPr id="29" name="Arrow: Right 28">
            <a:extLst>
              <a:ext uri="{FF2B5EF4-FFF2-40B4-BE49-F238E27FC236}">
                <a16:creationId xmlns:a16="http://schemas.microsoft.com/office/drawing/2014/main" id="{C249384C-4CBF-48D9-A3D0-54272789CC7A}"/>
              </a:ext>
            </a:extLst>
          </p:cNvPr>
          <p:cNvSpPr/>
          <p:nvPr/>
        </p:nvSpPr>
        <p:spPr bwMode="auto">
          <a:xfrm>
            <a:off x="8187658" y="4624233"/>
            <a:ext cx="1344637" cy="747021"/>
          </a:xfrm>
          <a:prstGeom prst="rightArrow">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59352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hidden"/>
                                      </p:to>
                                    </p:set>
                                  </p:childTnLst>
                                </p:cTn>
                              </p:par>
                            </p:childTnLst>
                          </p:cTn>
                        </p:par>
                        <p:par>
                          <p:cTn id="33" fill="hold">
                            <p:stCondLst>
                              <p:cond delay="0"/>
                            </p:stCondLst>
                            <p:childTnLst>
                              <p:par>
                                <p:cTn id="34" presetID="64" presetClass="path" presetSubtype="0" accel="50000" decel="50000" fill="hold" grpId="0" nodeType="afterEffect">
                                  <p:stCondLst>
                                    <p:cond delay="0"/>
                                  </p:stCondLst>
                                  <p:childTnLst>
                                    <p:animMotion origin="layout" path="M 7.40363E-7 2.03813E-6 L -0.00306 -0.13958 " pathEditMode="relative" rAng="0" ptsTypes="AA">
                                      <p:cBhvr>
                                        <p:cTn id="35" dur="2000" fill="hold"/>
                                        <p:tgtEl>
                                          <p:spTgt spid="24"/>
                                        </p:tgtEl>
                                        <p:attrNameLst>
                                          <p:attrName>ppt_x</p:attrName>
                                          <p:attrName>ppt_y</p:attrName>
                                        </p:attrNameLst>
                                      </p:cBhvr>
                                      <p:rCtr x="-153" y="-6990"/>
                                    </p:animMotion>
                                  </p:childTnLst>
                                </p:cTn>
                              </p:par>
                            </p:childTnLst>
                          </p:cTn>
                        </p:par>
                        <p:par>
                          <p:cTn id="36" fill="hold">
                            <p:stCondLst>
                              <p:cond delay="2000"/>
                            </p:stCondLst>
                            <p:childTnLst>
                              <p:par>
                                <p:cTn id="37" presetID="35" presetClass="path" presetSubtype="0" accel="50000" decel="50000" fill="hold" nodeType="afterEffect">
                                  <p:stCondLst>
                                    <p:cond delay="0"/>
                                  </p:stCondLst>
                                  <p:childTnLst>
                                    <p:animMotion origin="layout" path="M -0.00128 -4.70268E-6 L -0.31248 -4.70268E-6 " pathEditMode="relative" rAng="0" ptsTypes="AA">
                                      <p:cBhvr>
                                        <p:cTn id="38" dur="2000" fill="hold"/>
                                        <p:tgtEl>
                                          <p:spTgt spid="27"/>
                                        </p:tgtEl>
                                        <p:attrNameLst>
                                          <p:attrName>ppt_x</p:attrName>
                                          <p:attrName>ppt_y</p:attrName>
                                        </p:attrNameLst>
                                      </p:cBhvr>
                                      <p:rCtr x="-15560" y="0"/>
                                    </p:animMotion>
                                  </p:childTnLst>
                                </p:cTn>
                              </p:par>
                            </p:childTnLst>
                          </p:cTn>
                        </p:par>
                        <p:par>
                          <p:cTn id="39" fill="hold">
                            <p:stCondLst>
                              <p:cond delay="4000"/>
                            </p:stCondLst>
                            <p:childTnLst>
                              <p:par>
                                <p:cTn id="40" presetID="22" presetClass="entr" presetSubtype="8"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left)">
                                      <p:cBhvr>
                                        <p:cTn id="49" dur="500"/>
                                        <p:tgtEl>
                                          <p:spTgt spid="25"/>
                                        </p:tgtEl>
                                      </p:cBhvr>
                                    </p:animEffect>
                                  </p:childTnLst>
                                </p:cTn>
                              </p:par>
                            </p:childTnLst>
                          </p:cTn>
                        </p:par>
                        <p:par>
                          <p:cTn id="50" fill="hold">
                            <p:stCondLst>
                              <p:cond delay="5000"/>
                            </p:stCondLst>
                            <p:childTnLst>
                              <p:par>
                                <p:cTn id="51" presetID="22" presetClass="entr" presetSubtype="8"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left)">
                                      <p:cBhvr>
                                        <p:cTn id="53" dur="500"/>
                                        <p:tgtEl>
                                          <p:spTgt spid="29"/>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8" grpId="0" animBg="1"/>
      <p:bldP spid="9" grpId="0" animBg="1"/>
      <p:bldP spid="10" grpId="0" animBg="1"/>
      <p:bldP spid="3" grpId="0" animBg="1"/>
      <p:bldP spid="11" grpId="0" animBg="1"/>
      <p:bldP spid="15" grpId="0"/>
      <p:bldP spid="18" grpId="0"/>
      <p:bldP spid="21" grpId="0" animBg="1"/>
      <p:bldP spid="24" grpId="0"/>
      <p:bldP spid="22" grpId="0" animBg="1"/>
      <p:bldP spid="25" grpId="0" animBg="1"/>
      <p:bldP spid="28" grpId="0"/>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7113E7-C7D2-47FB-BA82-DFEF81915FBC}"/>
              </a:ext>
            </a:extLst>
          </p:cNvPr>
          <p:cNvSpPr>
            <a:spLocks noGrp="1"/>
          </p:cNvSpPr>
          <p:nvPr>
            <p:ph type="title"/>
          </p:nvPr>
        </p:nvSpPr>
        <p:spPr/>
        <p:txBody>
          <a:bodyPr/>
          <a:lstStyle/>
          <a:p>
            <a:r>
              <a:rPr lang="it-IT" dirty="0"/>
              <a:t>Demo</a:t>
            </a:r>
          </a:p>
        </p:txBody>
      </p:sp>
      <p:sp>
        <p:nvSpPr>
          <p:cNvPr id="3" name="Segnaposto testo 2">
            <a:extLst>
              <a:ext uri="{FF2B5EF4-FFF2-40B4-BE49-F238E27FC236}">
                <a16:creationId xmlns:a16="http://schemas.microsoft.com/office/drawing/2014/main" id="{E05E7121-EC9D-4E0E-95D4-F8540A824C16}"/>
              </a:ext>
            </a:extLst>
          </p:cNvPr>
          <p:cNvSpPr>
            <a:spLocks noGrp="1"/>
          </p:cNvSpPr>
          <p:nvPr>
            <p:ph type="body" sz="quarter" idx="12"/>
          </p:nvPr>
        </p:nvSpPr>
        <p:spPr/>
        <p:txBody>
          <a:bodyPr/>
          <a:lstStyle/>
          <a:p>
            <a:r>
              <a:rPr lang="it-IT" dirty="0" err="1"/>
              <a:t>Azure</a:t>
            </a:r>
            <a:r>
              <a:rPr lang="it-IT" dirty="0"/>
              <a:t> Portal - Custom Vision Portal</a:t>
            </a:r>
          </a:p>
        </p:txBody>
      </p:sp>
    </p:spTree>
    <p:extLst>
      <p:ext uri="{BB962C8B-B14F-4D97-AF65-F5344CB8AC3E}">
        <p14:creationId xmlns:p14="http://schemas.microsoft.com/office/powerpoint/2010/main" val="11573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1_5-30629_Build_Template_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
      <a:majorFont>
        <a:latin typeface="Segoe UI Light"/>
        <a:ea typeface=""/>
        <a:cs typeface=""/>
      </a:majorFont>
      <a:minorFont>
        <a:latin typeface="Segoe UI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rtlCol="0" anchor="ctr"/>
      <a:lstStyle>
        <a:defPPr algn="ctr">
          <a:defRPr sz="2040" dirty="0">
            <a:latin typeface="+mj-lt"/>
            <a:cs typeface="Segoe UI" panose="020B0502040204020203" pitchFamily="34" charset="0"/>
          </a:defRPr>
        </a:defPPr>
      </a:lstStyle>
      <a:style>
        <a:lnRef idx="1">
          <a:schemeClr val="accent5"/>
        </a:lnRef>
        <a:fillRef idx="3">
          <a:schemeClr val="accent5"/>
        </a:fillRef>
        <a:effectRef idx="2">
          <a:schemeClr val="accent5"/>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4.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5.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18441</TotalTime>
  <Words>2198</Words>
  <Application>Microsoft Office PowerPoint</Application>
  <PresentationFormat>Widescreen</PresentationFormat>
  <Paragraphs>337</Paragraphs>
  <Slides>32</Slides>
  <Notes>30</Notes>
  <HiddenSlides>2</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32</vt:i4>
      </vt:variant>
    </vt:vector>
  </HeadingPairs>
  <TitlesOfParts>
    <vt:vector size="50" baseType="lpstr">
      <vt:lpstr>ＭＳ Ｐゴシック</vt:lpstr>
      <vt:lpstr>Arial</vt:lpstr>
      <vt:lpstr>Avenir LT Pro 45 Book</vt:lpstr>
      <vt:lpstr>Calibri</vt:lpstr>
      <vt:lpstr>Consolas</vt:lpstr>
      <vt:lpstr>Segoe MDL2 Assets</vt:lpstr>
      <vt:lpstr>Segoe UI</vt:lpstr>
      <vt:lpstr>Segoe UI Black</vt:lpstr>
      <vt:lpstr>Segoe UI Light</vt:lpstr>
      <vt:lpstr>Segoe UI Light (Headings)</vt:lpstr>
      <vt:lpstr>Segoe UI Semibold</vt:lpstr>
      <vt:lpstr>Segoe UI Semilight</vt:lpstr>
      <vt:lpstr>Wingdings</vt:lpstr>
      <vt:lpstr>1_MS1444_Windows Azure Template 16x9_r08a</vt:lpstr>
      <vt:lpstr>5-30629_Build_Template_WHITE</vt:lpstr>
      <vt:lpstr>1_5-30629_Build_Template_WHITE</vt:lpstr>
      <vt:lpstr>5-30721_Build_2016_Template_Dark</vt:lpstr>
      <vt:lpstr>5-50109_Microsoft_Light_Template</vt:lpstr>
      <vt:lpstr>PowerPoint Presentation</vt:lpstr>
      <vt:lpstr>PowerPoint Presentation</vt:lpstr>
      <vt:lpstr>PowerPoint Presentation</vt:lpstr>
      <vt:lpstr>PowerPoint Presentation</vt:lpstr>
      <vt:lpstr>PowerPoint Presentation</vt:lpstr>
      <vt:lpstr>PowerPoint Presentation</vt:lpstr>
      <vt:lpstr>Custom Vision Service</vt:lpstr>
      <vt:lpstr>How it works</vt:lpstr>
      <vt:lpstr>Demo</vt:lpstr>
      <vt:lpstr>Create Azure Custom Vision service</vt:lpstr>
      <vt:lpstr>Classifiers, Projects and Domains</vt:lpstr>
      <vt:lpstr>Training Images</vt:lpstr>
      <vt:lpstr>Iteration</vt:lpstr>
      <vt:lpstr>Important Terms</vt:lpstr>
      <vt:lpstr>Testing a Model</vt:lpstr>
      <vt:lpstr>Improving a Classifier</vt:lpstr>
      <vt:lpstr>Recap - Building a Classifier</vt:lpstr>
      <vt:lpstr>Commonly Used APIs</vt:lpstr>
      <vt:lpstr>Using the Prediction API</vt:lpstr>
      <vt:lpstr>Demo</vt:lpstr>
      <vt:lpstr>What about connectivity?</vt:lpstr>
      <vt:lpstr>Demo</vt:lpstr>
      <vt:lpstr>Vision Guide</vt:lpstr>
      <vt:lpstr>The idea</vt:lpstr>
      <vt:lpstr>Making of</vt:lpstr>
      <vt:lpstr>How it works: online</vt:lpstr>
      <vt:lpstr>How it works: offline</vt:lpstr>
      <vt:lpstr>Demo</vt:lpstr>
      <vt:lpstr>But it isn’t only a demo…</vt:lpstr>
      <vt:lpstr>Future ideas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Microsoft Power BI to Explore and Visualize Data</dc:title>
  <dc:creator>scott@liquiddaffodil.com</dc:creator>
  <cp:lastModifiedBy>Riccardo Cappello</cp:lastModifiedBy>
  <cp:revision>336</cp:revision>
  <dcterms:created xsi:type="dcterms:W3CDTF">2016-04-21T18:51:19Z</dcterms:created>
  <dcterms:modified xsi:type="dcterms:W3CDTF">2018-04-16T20:20:13Z</dcterms:modified>
</cp:coreProperties>
</file>